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9"/>
  </p:notesMasterIdLst>
  <p:handoutMasterIdLst>
    <p:handoutMasterId r:id="rId50"/>
  </p:handoutMasterIdLst>
  <p:sldIdLst>
    <p:sldId id="272" r:id="rId2"/>
    <p:sldId id="279" r:id="rId3"/>
    <p:sldId id="285" r:id="rId4"/>
    <p:sldId id="284" r:id="rId5"/>
    <p:sldId id="286" r:id="rId6"/>
    <p:sldId id="293" r:id="rId7"/>
    <p:sldId id="294" r:id="rId8"/>
    <p:sldId id="296" r:id="rId9"/>
    <p:sldId id="297" r:id="rId10"/>
    <p:sldId id="301" r:id="rId11"/>
    <p:sldId id="299" r:id="rId12"/>
    <p:sldId id="300" r:id="rId13"/>
    <p:sldId id="298" r:id="rId14"/>
    <p:sldId id="342" r:id="rId15"/>
    <p:sldId id="302" r:id="rId16"/>
    <p:sldId id="303" r:id="rId17"/>
    <p:sldId id="304" r:id="rId18"/>
    <p:sldId id="316" r:id="rId19"/>
    <p:sldId id="305" r:id="rId20"/>
    <p:sldId id="310" r:id="rId21"/>
    <p:sldId id="311" r:id="rId22"/>
    <p:sldId id="322" r:id="rId23"/>
    <p:sldId id="326" r:id="rId24"/>
    <p:sldId id="327" r:id="rId25"/>
    <p:sldId id="328" r:id="rId26"/>
    <p:sldId id="332" r:id="rId27"/>
    <p:sldId id="333" r:id="rId28"/>
    <p:sldId id="334" r:id="rId29"/>
    <p:sldId id="335" r:id="rId30"/>
    <p:sldId id="317" r:id="rId31"/>
    <p:sldId id="312" r:id="rId32"/>
    <p:sldId id="314" r:id="rId33"/>
    <p:sldId id="315" r:id="rId34"/>
    <p:sldId id="313" r:id="rId35"/>
    <p:sldId id="323" r:id="rId36"/>
    <p:sldId id="343" r:id="rId37"/>
    <p:sldId id="324" r:id="rId38"/>
    <p:sldId id="306" r:id="rId39"/>
    <p:sldId id="307" r:id="rId40"/>
    <p:sldId id="344" r:id="rId41"/>
    <p:sldId id="339" r:id="rId42"/>
    <p:sldId id="340" r:id="rId43"/>
    <p:sldId id="341" r:id="rId44"/>
    <p:sldId id="345" r:id="rId45"/>
    <p:sldId id="308" r:id="rId46"/>
    <p:sldId id="278" r:id="rId47"/>
    <p:sldId id="276" r:id="rId4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4"/>
    <a:srgbClr val="00CCFF"/>
    <a:srgbClr val="4383B7"/>
    <a:srgbClr val="FEE05E"/>
    <a:srgbClr val="969696"/>
    <a:srgbClr val="66CCFF"/>
    <a:srgbClr val="66FFFF"/>
    <a:srgbClr val="376092"/>
    <a:srgbClr val="3BCC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70746" autoAdjust="0"/>
  </p:normalViewPr>
  <p:slideViewPr>
    <p:cSldViewPr>
      <p:cViewPr varScale="1">
        <p:scale>
          <a:sx n="48" d="100"/>
          <a:sy n="48" d="100"/>
        </p:scale>
        <p:origin x="768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D0190-4C63-4FA9-BFA2-4BDCCDC0F12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FD87FD-80CD-4CDF-8B41-6FA8354BD374}">
      <dgm:prSet phldrT="[Text]" custT="1"/>
      <dgm:spPr/>
      <dgm:t>
        <a:bodyPr/>
        <a:lstStyle/>
        <a:p>
          <a:r>
            <a:rPr lang="zh-CN" altLang="en-US" sz="19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19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19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交互操作</a:t>
          </a:r>
        </a:p>
      </dgm:t>
    </dgm:pt>
    <dgm:pt modelId="{28E2BF01-9864-4235-8106-33C01BE9DA26}" type="parTrans" cxnId="{9AD32EBF-2F33-4E01-98F9-7734A771BBEC}">
      <dgm:prSet/>
      <dgm:spPr/>
      <dgm:t>
        <a:bodyPr/>
        <a:lstStyle/>
        <a:p>
          <a:endParaRPr lang="zh-CN" altLang="en-US"/>
        </a:p>
      </dgm:t>
    </dgm:pt>
    <dgm:pt modelId="{05B4742F-699E-45B1-B910-F3025910F070}" type="sibTrans" cxnId="{9AD32EBF-2F33-4E01-98F9-7734A771BBEC}">
      <dgm:prSet/>
      <dgm:spPr/>
      <dgm:t>
        <a:bodyPr/>
        <a:lstStyle/>
        <a:p>
          <a:endParaRPr lang="zh-CN" altLang="en-US"/>
        </a:p>
      </dgm:t>
    </dgm:pt>
    <dgm:pt modelId="{1422D35D-B47E-4679-BCAE-0D1103742C4A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地图管理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8D43E153-2222-4FE2-B442-6CF3D9F15807}" type="parTrans" cxnId="{109B723F-78E2-412C-8770-AEE8A32093F3}">
      <dgm:prSet/>
      <dgm:spPr/>
      <dgm:t>
        <a:bodyPr/>
        <a:lstStyle/>
        <a:p>
          <a:endParaRPr lang="zh-CN" altLang="en-US"/>
        </a:p>
      </dgm:t>
    </dgm:pt>
    <dgm:pt modelId="{85DC3DF0-9BDF-4B31-8761-77778A18A8E7}" type="sibTrans" cxnId="{109B723F-78E2-412C-8770-AEE8A32093F3}">
      <dgm:prSet/>
      <dgm:spPr/>
      <dgm:t>
        <a:bodyPr/>
        <a:lstStyle/>
        <a:p>
          <a:endParaRPr lang="zh-CN" altLang="en-US"/>
        </a:p>
      </dgm:t>
    </dgm:pt>
    <dgm:pt modelId="{278F3A8F-25FF-4533-8BBC-9776C0B127F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Arial"/>
              <a:ea typeface="微软雅黑"/>
              <a:cs typeface="ＭＳ Ｐゴシック"/>
            </a:rPr>
            <a:t>布局管理</a:t>
          </a:r>
        </a:p>
      </dgm:t>
    </dgm:pt>
    <dgm:pt modelId="{E54D619F-5445-4ACF-98CC-94F1F05D5D91}" type="parTrans" cxnId="{A18C5565-B55F-4DE8-88C5-36AADE6BB7A2}">
      <dgm:prSet/>
      <dgm:spPr/>
      <dgm:t>
        <a:bodyPr/>
        <a:lstStyle/>
        <a:p>
          <a:endParaRPr lang="zh-CN" altLang="en-US"/>
        </a:p>
      </dgm:t>
    </dgm:pt>
    <dgm:pt modelId="{13A2014E-86B1-44DC-B701-650A380C7E06}" type="sibTrans" cxnId="{A18C5565-B55F-4DE8-88C5-36AADE6BB7A2}">
      <dgm:prSet/>
      <dgm:spPr/>
      <dgm:t>
        <a:bodyPr/>
        <a:lstStyle/>
        <a:p>
          <a:endParaRPr lang="zh-CN" altLang="en-US"/>
        </a:p>
      </dgm:t>
    </dgm:pt>
    <dgm:pt modelId="{83BF3BDA-AB84-431A-9625-944F9AEC5E12}">
      <dgm:prSet phldrT="[Text]" custT="1"/>
      <dgm:spPr/>
      <dgm:t>
        <a:bodyPr/>
        <a:lstStyle/>
        <a:p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数据操作</a:t>
          </a:r>
        </a:p>
      </dgm:t>
    </dgm:pt>
    <dgm:pt modelId="{4394DFB7-5756-4E5D-B676-EDD4F6D5C5CB}" type="parTrans" cxnId="{E4DF7A21-46AE-4033-AE79-2D701A3E6461}">
      <dgm:prSet/>
      <dgm:spPr/>
      <dgm:t>
        <a:bodyPr/>
        <a:lstStyle/>
        <a:p>
          <a:endParaRPr lang="zh-CN" altLang="en-US"/>
        </a:p>
      </dgm:t>
    </dgm:pt>
    <dgm:pt modelId="{6898EA5B-59ED-4B98-8E38-5AC4D04EB001}" type="sibTrans" cxnId="{E4DF7A21-46AE-4033-AE79-2D701A3E6461}">
      <dgm:prSet/>
      <dgm:spPr/>
      <dgm:t>
        <a:bodyPr/>
        <a:lstStyle/>
        <a:p>
          <a:endParaRPr lang="zh-CN" altLang="en-US"/>
        </a:p>
      </dgm:t>
    </dgm:pt>
    <dgm:pt modelId="{D3A36AB8-1568-496B-8E6F-8B6C809A6F1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遍历数据记录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B6F8323B-36F8-4905-A671-DE5D15103457}" type="parTrans" cxnId="{2C8C9057-F235-4852-AB15-4708A4A41A79}">
      <dgm:prSet/>
      <dgm:spPr/>
      <dgm:t>
        <a:bodyPr/>
        <a:lstStyle/>
        <a:p>
          <a:endParaRPr lang="zh-CN" altLang="en-US"/>
        </a:p>
      </dgm:t>
    </dgm:pt>
    <dgm:pt modelId="{F797CFA2-A2BA-4BA4-B0DB-A5D36966E984}" type="sibTrans" cxnId="{2C8C9057-F235-4852-AB15-4708A4A41A79}">
      <dgm:prSet/>
      <dgm:spPr/>
      <dgm:t>
        <a:bodyPr/>
        <a:lstStyle/>
        <a:p>
          <a:endParaRPr lang="zh-CN" altLang="en-US"/>
        </a:p>
      </dgm:t>
    </dgm:pt>
    <dgm:pt modelId="{998209F9-2996-475A-9BFA-A799BC23FC78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字段操作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F0C99104-4D21-4CDE-BC01-1A67959919F9}" type="parTrans" cxnId="{BB4D1F8E-9F22-4491-85FB-C5D334905D79}">
      <dgm:prSet/>
      <dgm:spPr/>
      <dgm:t>
        <a:bodyPr/>
        <a:lstStyle/>
        <a:p>
          <a:endParaRPr lang="zh-CN" altLang="en-US"/>
        </a:p>
      </dgm:t>
    </dgm:pt>
    <dgm:pt modelId="{799D8D03-E8E8-42CD-BEEC-993117BF5E9C}" type="sibTrans" cxnId="{BB4D1F8E-9F22-4491-85FB-C5D334905D79}">
      <dgm:prSet/>
      <dgm:spPr/>
      <dgm:t>
        <a:bodyPr/>
        <a:lstStyle/>
        <a:p>
          <a:endParaRPr lang="zh-CN" altLang="en-US"/>
        </a:p>
      </dgm:t>
    </dgm:pt>
    <dgm:pt modelId="{86F9677D-4B75-4AF9-89A1-A4DFB32479B5}">
      <dgm:prSet custT="1"/>
      <dgm:spPr/>
      <dgm:t>
        <a:bodyPr/>
        <a:lstStyle/>
        <a:p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19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）</a:t>
          </a:r>
        </a:p>
      </dgm:t>
    </dgm:pt>
    <dgm:pt modelId="{5C3BA90D-DE3F-417D-BD2C-7DF96620E3D1}" type="parTrans" cxnId="{40B0AD37-F8B2-4F1A-8FA4-435FDFFA1185}">
      <dgm:prSet/>
      <dgm:spPr/>
      <dgm:t>
        <a:bodyPr/>
        <a:lstStyle/>
        <a:p>
          <a:endParaRPr lang="zh-CN" altLang="en-US"/>
        </a:p>
      </dgm:t>
    </dgm:pt>
    <dgm:pt modelId="{1F09A8A6-5CB9-4891-9651-184D1C59B1B6}" type="sibTrans" cxnId="{40B0AD37-F8B2-4F1A-8FA4-435FDFFA1185}">
      <dgm:prSet/>
      <dgm:spPr/>
      <dgm:t>
        <a:bodyPr/>
        <a:lstStyle/>
        <a:p>
          <a:endParaRPr lang="zh-CN" altLang="en-US"/>
        </a:p>
      </dgm:t>
    </dgm:pt>
    <dgm:pt modelId="{4DAB6499-B703-4E53-BBE8-BF15F7B120D0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数据库访问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DF0F52D0-8622-44A9-8636-CAF0767924C8}" type="parTrans" cxnId="{1B1D2AFE-AF9A-4C38-9289-2CA9977938B0}">
      <dgm:prSet/>
      <dgm:spPr/>
      <dgm:t>
        <a:bodyPr/>
        <a:lstStyle/>
        <a:p>
          <a:endParaRPr lang="zh-CN" altLang="en-US"/>
        </a:p>
      </dgm:t>
    </dgm:pt>
    <dgm:pt modelId="{672535F8-7BC3-4016-AA8F-DCAE81BC4692}" type="sibTrans" cxnId="{1B1D2AFE-AF9A-4C38-9289-2CA9977938B0}">
      <dgm:prSet/>
      <dgm:spPr/>
      <dgm:t>
        <a:bodyPr/>
        <a:lstStyle/>
        <a:p>
          <a:endParaRPr lang="zh-CN" altLang="en-US"/>
        </a:p>
      </dgm:t>
    </dgm:pt>
    <dgm:pt modelId="{1E6E5818-749F-4082-8312-85368D750E5A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数据导入，删除，备份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166D8063-4902-4A4A-B004-770AF994CE6D}" type="parTrans" cxnId="{E3229119-61C1-43C4-997D-C5BED7D9ACDB}">
      <dgm:prSet/>
      <dgm:spPr/>
      <dgm:t>
        <a:bodyPr/>
        <a:lstStyle/>
        <a:p>
          <a:endParaRPr lang="zh-CN" altLang="en-US"/>
        </a:p>
      </dgm:t>
    </dgm:pt>
    <dgm:pt modelId="{FAA94636-AC34-48C6-ADB0-67EDCDE182D5}" type="sibTrans" cxnId="{E3229119-61C1-43C4-997D-C5BED7D9ACDB}">
      <dgm:prSet/>
      <dgm:spPr/>
      <dgm:t>
        <a:bodyPr/>
        <a:lstStyle/>
        <a:p>
          <a:endParaRPr lang="zh-CN" altLang="en-US"/>
        </a:p>
      </dgm:t>
    </dgm:pt>
    <dgm:pt modelId="{7CC099B5-D05B-4FCE-A870-314C2211BF04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1200" b="1" kern="1200" dirty="0">
            <a:latin typeface="Arial"/>
            <a:ea typeface="微软雅黑"/>
            <a:cs typeface="ＭＳ Ｐゴシック"/>
          </a:endParaRPr>
        </a:p>
      </dgm:t>
    </dgm:pt>
    <dgm:pt modelId="{6DC57832-80A8-4F1B-A34A-6D72C853E029}" type="parTrans" cxnId="{341D2BFD-BDA7-49EE-940A-CAF56A961CEE}">
      <dgm:prSet/>
      <dgm:spPr/>
      <dgm:t>
        <a:bodyPr/>
        <a:lstStyle/>
        <a:p>
          <a:endParaRPr lang="zh-CN" altLang="en-US"/>
        </a:p>
      </dgm:t>
    </dgm:pt>
    <dgm:pt modelId="{A6756C35-952D-4B9C-9331-346BD9143B13}" type="sibTrans" cxnId="{341D2BFD-BDA7-49EE-940A-CAF56A961CEE}">
      <dgm:prSet/>
      <dgm:spPr/>
      <dgm:t>
        <a:bodyPr/>
        <a:lstStyle/>
        <a:p>
          <a:endParaRPr lang="zh-CN" altLang="en-US"/>
        </a:p>
      </dgm:t>
    </dgm:pt>
    <dgm:pt modelId="{634CBA17-7413-4E06-9308-4E96C57FF15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描述数据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0A5C359A-4AF1-4407-8466-AE22330A9184}" type="parTrans" cxnId="{BCC00BBF-5BC3-45B1-890B-3F5A8C473630}">
      <dgm:prSet/>
      <dgm:spPr/>
      <dgm:t>
        <a:bodyPr/>
        <a:lstStyle/>
        <a:p>
          <a:endParaRPr lang="zh-CN" altLang="en-US"/>
        </a:p>
      </dgm:t>
    </dgm:pt>
    <dgm:pt modelId="{AD68160F-FE45-40BB-AF63-318DF96381F7}" type="sibTrans" cxnId="{BCC00BBF-5BC3-45B1-890B-3F5A8C473630}">
      <dgm:prSet/>
      <dgm:spPr/>
      <dgm:t>
        <a:bodyPr/>
        <a:lstStyle/>
        <a:p>
          <a:endParaRPr lang="zh-CN" altLang="en-US"/>
        </a:p>
      </dgm:t>
    </dgm:pt>
    <dgm:pt modelId="{0299122A-D3FB-4E9F-97A1-A500093C93DA}">
      <dgm:prSet phldrT="[Text]" custT="1"/>
      <dgm:spPr/>
      <dgm:t>
        <a:bodyPr/>
        <a:lstStyle/>
        <a:p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gm:t>
    </dgm:pt>
    <dgm:pt modelId="{3D7F524B-1888-4626-9318-8301D040F33D}" type="parTrans" cxnId="{7EEBE566-B5CF-4EF2-BFE0-C9CAEBC85036}">
      <dgm:prSet/>
      <dgm:spPr/>
      <dgm:t>
        <a:bodyPr/>
        <a:lstStyle/>
        <a:p>
          <a:endParaRPr lang="zh-CN" altLang="en-US"/>
        </a:p>
      </dgm:t>
    </dgm:pt>
    <dgm:pt modelId="{A2FC45C4-8C69-47E9-ACC3-CD32EF863228}" type="sibTrans" cxnId="{7EEBE566-B5CF-4EF2-BFE0-C9CAEBC85036}">
      <dgm:prSet/>
      <dgm:spPr/>
      <dgm:t>
        <a:bodyPr/>
        <a:lstStyle/>
        <a:p>
          <a:endParaRPr lang="zh-CN" altLang="en-US"/>
        </a:p>
      </dgm:t>
    </dgm:pt>
    <dgm:pt modelId="{34D4246C-CB0C-40AB-AF46-77C4C5DEBD0F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1200" b="1" kern="120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1200" b="1" kern="1200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1200" b="1" kern="1200">
              <a:latin typeface="Arial"/>
              <a:ea typeface="微软雅黑"/>
              <a:cs typeface="ＭＳ Ｐゴシック"/>
            </a:rPr>
            <a:t>访问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5608D907-92CD-412D-9F43-8C68601CA8E5}" type="parTrans" cxnId="{D246F61F-3DAD-41C3-86EB-7AF6F44F3B8F}">
      <dgm:prSet/>
      <dgm:spPr/>
      <dgm:t>
        <a:bodyPr/>
        <a:lstStyle/>
        <a:p>
          <a:endParaRPr lang="zh-CN" altLang="en-US"/>
        </a:p>
      </dgm:t>
    </dgm:pt>
    <dgm:pt modelId="{59D8EC9A-BBFC-4729-A1A8-067247311F6B}" type="sibTrans" cxnId="{D246F61F-3DAD-41C3-86EB-7AF6F44F3B8F}">
      <dgm:prSet/>
      <dgm:spPr/>
      <dgm:t>
        <a:bodyPr/>
        <a:lstStyle/>
        <a:p>
          <a:endParaRPr lang="zh-CN" altLang="en-US"/>
        </a:p>
      </dgm:t>
    </dgm:pt>
    <dgm:pt modelId="{57831DA0-003C-43FC-AD83-CE600B350FEF}">
      <dgm:prSet phldrT="[Text]" custT="1"/>
      <dgm:spPr/>
      <dgm:t>
        <a:bodyPr/>
        <a:lstStyle/>
        <a:p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其他功能</a:t>
          </a:r>
        </a:p>
      </dgm:t>
    </dgm:pt>
    <dgm:pt modelId="{82E2487F-1BE8-4A82-8EF8-389A0257225E}" type="parTrans" cxnId="{E9DB0143-6BCB-423C-99E9-9B62161877A7}">
      <dgm:prSet/>
      <dgm:spPr/>
      <dgm:t>
        <a:bodyPr/>
        <a:lstStyle/>
        <a:p>
          <a:endParaRPr lang="zh-CN" altLang="en-US"/>
        </a:p>
      </dgm:t>
    </dgm:pt>
    <dgm:pt modelId="{CBE83D80-ACCD-4796-8A57-5651710A6B82}" type="sibTrans" cxnId="{E9DB0143-6BCB-423C-99E9-9B62161877A7}">
      <dgm:prSet/>
      <dgm:spPr/>
      <dgm:t>
        <a:bodyPr/>
        <a:lstStyle/>
        <a:p>
          <a:endParaRPr lang="zh-CN" altLang="en-US"/>
        </a:p>
      </dgm:t>
    </dgm:pt>
    <dgm:pt modelId="{C7CA002C-62DC-4F82-93DB-D026AF3CE3B9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Arial"/>
              <a:ea typeface="微软雅黑"/>
              <a:cs typeface="ＭＳ Ｐゴシック"/>
            </a:rPr>
            <a:t>发布服务</a:t>
          </a:r>
        </a:p>
      </dgm:t>
    </dgm:pt>
    <dgm:pt modelId="{6B4E195E-C112-4FC6-A2A6-BEF307B92970}" type="parTrans" cxnId="{7EBAD1BB-EAB3-4477-8233-39EC5100D9CD}">
      <dgm:prSet/>
      <dgm:spPr/>
      <dgm:t>
        <a:bodyPr/>
        <a:lstStyle/>
        <a:p>
          <a:endParaRPr lang="zh-CN" altLang="en-US"/>
        </a:p>
      </dgm:t>
    </dgm:pt>
    <dgm:pt modelId="{B4B58D8A-5A07-4A93-88F7-516BE021488E}" type="sibTrans" cxnId="{7EBAD1BB-EAB3-4477-8233-39EC5100D9CD}">
      <dgm:prSet/>
      <dgm:spPr/>
      <dgm:t>
        <a:bodyPr/>
        <a:lstStyle/>
        <a:p>
          <a:endParaRPr lang="zh-CN" altLang="en-US"/>
        </a:p>
      </dgm:t>
    </dgm:pt>
    <dgm:pt modelId="{503FBA60-D555-47BF-B44C-A4D390A2607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1200" b="1" kern="120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gm:t>
    </dgm:pt>
    <dgm:pt modelId="{E2C87CFC-7E36-466B-A76C-4F0079A67D03}" type="parTrans" cxnId="{7794ED72-A837-4D72-989A-9213B08AE8A2}">
      <dgm:prSet/>
      <dgm:spPr/>
      <dgm:t>
        <a:bodyPr/>
        <a:lstStyle/>
        <a:p>
          <a:endParaRPr lang="zh-CN" altLang="en-US"/>
        </a:p>
      </dgm:t>
    </dgm:pt>
    <dgm:pt modelId="{5756A869-6820-40DD-B7D4-768998451F5A}" type="sibTrans" cxnId="{7794ED72-A837-4D72-989A-9213B08AE8A2}">
      <dgm:prSet/>
      <dgm:spPr/>
      <dgm:t>
        <a:bodyPr/>
        <a:lstStyle/>
        <a:p>
          <a:endParaRPr lang="zh-CN" altLang="en-US"/>
        </a:p>
      </dgm:t>
    </dgm:pt>
    <dgm:pt modelId="{9D3E556D-4DE4-4133-8C68-9E36C451395E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栅格读取</a:t>
          </a:r>
          <a:endParaRPr lang="en-US" altLang="zh-CN" sz="1200" b="1" kern="1200" dirty="0">
            <a:latin typeface="Arial"/>
            <a:ea typeface="微软雅黑"/>
            <a:cs typeface="ＭＳ Ｐゴシック"/>
          </a:endParaRPr>
        </a:p>
      </dgm:t>
    </dgm:pt>
    <dgm:pt modelId="{46700CC3-BCC3-406C-9914-2D319C336986}" type="parTrans" cxnId="{F50FECC4-0DE4-49FB-95E9-E1C5333045FD}">
      <dgm:prSet/>
      <dgm:spPr/>
      <dgm:t>
        <a:bodyPr/>
        <a:lstStyle/>
        <a:p>
          <a:endParaRPr lang="zh-CN" altLang="en-US"/>
        </a:p>
      </dgm:t>
    </dgm:pt>
    <dgm:pt modelId="{444AAA27-14FB-481F-8DBA-584544114E70}" type="sibTrans" cxnId="{F50FECC4-0DE4-49FB-95E9-E1C5333045FD}">
      <dgm:prSet/>
      <dgm:spPr/>
      <dgm:t>
        <a:bodyPr/>
        <a:lstStyle/>
        <a:p>
          <a:endParaRPr lang="zh-CN" altLang="en-US"/>
        </a:p>
      </dgm:t>
    </dgm:pt>
    <dgm:pt modelId="{51B4D6E0-8FD8-4661-A042-56C33485DDDA}" type="pres">
      <dgm:prSet presAssocID="{179D0190-4C63-4FA9-BFA2-4BDCCDC0F12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FE23A8-4CC6-4325-9269-AD6F26968CE7}" type="pres">
      <dgm:prSet presAssocID="{42FD87FD-80CD-4CDF-8B41-6FA8354BD374}" presName="compNode" presStyleCnt="0"/>
      <dgm:spPr/>
      <dgm:t>
        <a:bodyPr/>
        <a:lstStyle/>
        <a:p>
          <a:endParaRPr lang="zh-CN" altLang="en-US"/>
        </a:p>
      </dgm:t>
    </dgm:pt>
    <dgm:pt modelId="{676F6A42-F8EF-4A39-85DA-4462DA544347}" type="pres">
      <dgm:prSet presAssocID="{42FD87FD-80CD-4CDF-8B41-6FA8354BD374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A9682806-0D3F-4876-BF0A-B286A29AD5DC}" type="pres">
      <dgm:prSet presAssocID="{42FD87FD-80CD-4CDF-8B41-6FA8354BD374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FA83CBF5-08AE-4253-ACA6-82BBCDBEB3F6}" type="pres">
      <dgm:prSet presAssocID="{42FD87FD-80CD-4CDF-8B41-6FA8354BD374}" presName="compChildNode" presStyleCnt="0"/>
      <dgm:spPr/>
      <dgm:t>
        <a:bodyPr/>
        <a:lstStyle/>
        <a:p>
          <a:endParaRPr lang="zh-CN" altLang="en-US"/>
        </a:p>
      </dgm:t>
    </dgm:pt>
    <dgm:pt modelId="{DAACCA1A-C7D8-4835-AF84-1D8A193119B1}" type="pres">
      <dgm:prSet presAssocID="{42FD87FD-80CD-4CDF-8B41-6FA8354BD374}" presName="theInnerList" presStyleCnt="0"/>
      <dgm:spPr/>
      <dgm:t>
        <a:bodyPr/>
        <a:lstStyle/>
        <a:p>
          <a:endParaRPr lang="zh-CN" altLang="en-US"/>
        </a:p>
      </dgm:t>
    </dgm:pt>
    <dgm:pt modelId="{8F5E2D8D-0670-4A10-8C9C-14DC11431AA8}" type="pres">
      <dgm:prSet presAssocID="{1422D35D-B47E-4679-BCAE-0D1103742C4A}" presName="child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F9CE8-6C68-4B90-8E56-7BCD2173FB33}" type="pres">
      <dgm:prSet presAssocID="{1422D35D-B47E-4679-BCAE-0D1103742C4A}" presName="aSpace2" presStyleCnt="0"/>
      <dgm:spPr/>
      <dgm:t>
        <a:bodyPr/>
        <a:lstStyle/>
        <a:p>
          <a:endParaRPr lang="zh-CN" altLang="en-US"/>
        </a:p>
      </dgm:t>
    </dgm:pt>
    <dgm:pt modelId="{903A45BB-C283-4181-AE3A-0BC4A9DAB984}" type="pres">
      <dgm:prSet presAssocID="{278F3A8F-25FF-4533-8BBC-9776C0B127F5}" presName="child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87A726-16BD-47A0-B3AC-8FB4CD3F0C99}" type="pres">
      <dgm:prSet presAssocID="{42FD87FD-80CD-4CDF-8B41-6FA8354BD374}" presName="aSpace" presStyleCnt="0"/>
      <dgm:spPr/>
      <dgm:t>
        <a:bodyPr/>
        <a:lstStyle/>
        <a:p>
          <a:endParaRPr lang="zh-CN" altLang="en-US"/>
        </a:p>
      </dgm:t>
    </dgm:pt>
    <dgm:pt modelId="{E26020DF-5735-4013-BFCE-72DC476EC236}" type="pres">
      <dgm:prSet presAssocID="{86F9677D-4B75-4AF9-89A1-A4DFB32479B5}" presName="compNode" presStyleCnt="0"/>
      <dgm:spPr/>
      <dgm:t>
        <a:bodyPr/>
        <a:lstStyle/>
        <a:p>
          <a:endParaRPr lang="zh-CN" altLang="en-US"/>
        </a:p>
      </dgm:t>
    </dgm:pt>
    <dgm:pt modelId="{6DB5233F-3259-44D6-87CA-8D6589A06D2F}" type="pres">
      <dgm:prSet presAssocID="{86F9677D-4B75-4AF9-89A1-A4DFB32479B5}" presName="aNode" presStyleLbl="bgShp" presStyleIdx="1" presStyleCnt="5" custLinFactNeighborX="920" custLinFactNeighborY="1592"/>
      <dgm:spPr/>
      <dgm:t>
        <a:bodyPr/>
        <a:lstStyle/>
        <a:p>
          <a:endParaRPr lang="zh-CN" altLang="en-US"/>
        </a:p>
      </dgm:t>
    </dgm:pt>
    <dgm:pt modelId="{DB1868B9-F71A-4C73-B0D6-A8EA00096F5B}" type="pres">
      <dgm:prSet presAssocID="{86F9677D-4B75-4AF9-89A1-A4DFB32479B5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AF9E0F2E-56D8-4547-8696-8FE2B54EDBED}" type="pres">
      <dgm:prSet presAssocID="{86F9677D-4B75-4AF9-89A1-A4DFB32479B5}" presName="compChildNode" presStyleCnt="0"/>
      <dgm:spPr/>
      <dgm:t>
        <a:bodyPr/>
        <a:lstStyle/>
        <a:p>
          <a:endParaRPr lang="zh-CN" altLang="en-US"/>
        </a:p>
      </dgm:t>
    </dgm:pt>
    <dgm:pt modelId="{F395BA1E-7850-4071-855E-02E9C560BC19}" type="pres">
      <dgm:prSet presAssocID="{86F9677D-4B75-4AF9-89A1-A4DFB32479B5}" presName="theInnerList" presStyleCnt="0"/>
      <dgm:spPr/>
      <dgm:t>
        <a:bodyPr/>
        <a:lstStyle/>
        <a:p>
          <a:endParaRPr lang="zh-CN" altLang="en-US"/>
        </a:p>
      </dgm:t>
    </dgm:pt>
    <dgm:pt modelId="{4EA582CF-4DA5-4FE8-9A93-5F160EA3AFAF}" type="pres">
      <dgm:prSet presAssocID="{4DAB6499-B703-4E53-BBE8-BF15F7B120D0}" presName="child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13070C-E1F2-4A4C-BC5A-163913B41193}" type="pres">
      <dgm:prSet presAssocID="{4DAB6499-B703-4E53-BBE8-BF15F7B120D0}" presName="aSpace2" presStyleCnt="0"/>
      <dgm:spPr/>
      <dgm:t>
        <a:bodyPr/>
        <a:lstStyle/>
        <a:p>
          <a:endParaRPr lang="zh-CN" altLang="en-US"/>
        </a:p>
      </dgm:t>
    </dgm:pt>
    <dgm:pt modelId="{F03B5278-41F8-4F04-A98D-A6F873D788B8}" type="pres">
      <dgm:prSet presAssocID="{7CC099B5-D05B-4FCE-A870-314C2211BF04}" presName="child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6CE1B7-CF0D-4574-86AB-48F3F738434E}" type="pres">
      <dgm:prSet presAssocID="{7CC099B5-D05B-4FCE-A870-314C2211BF04}" presName="aSpace2" presStyleCnt="0"/>
      <dgm:spPr/>
      <dgm:t>
        <a:bodyPr/>
        <a:lstStyle/>
        <a:p>
          <a:endParaRPr lang="zh-CN" altLang="en-US"/>
        </a:p>
      </dgm:t>
    </dgm:pt>
    <dgm:pt modelId="{C91F5798-28DB-4CC4-A508-32E1363F6BFC}" type="pres">
      <dgm:prSet presAssocID="{1E6E5818-749F-4082-8312-85368D750E5A}" presName="child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4678E-9AA9-4506-A540-EA3C74F6412F}" type="pres">
      <dgm:prSet presAssocID="{86F9677D-4B75-4AF9-89A1-A4DFB32479B5}" presName="aSpace" presStyleCnt="0"/>
      <dgm:spPr/>
      <dgm:t>
        <a:bodyPr/>
        <a:lstStyle/>
        <a:p>
          <a:endParaRPr lang="zh-CN" altLang="en-US"/>
        </a:p>
      </dgm:t>
    </dgm:pt>
    <dgm:pt modelId="{5231C866-5728-4ABB-A497-887C178FB811}" type="pres">
      <dgm:prSet presAssocID="{83BF3BDA-AB84-431A-9625-944F9AEC5E12}" presName="compNode" presStyleCnt="0"/>
      <dgm:spPr/>
      <dgm:t>
        <a:bodyPr/>
        <a:lstStyle/>
        <a:p>
          <a:endParaRPr lang="zh-CN" altLang="en-US"/>
        </a:p>
      </dgm:t>
    </dgm:pt>
    <dgm:pt modelId="{C1F668B3-49C6-4B8F-86D5-393770EEE141}" type="pres">
      <dgm:prSet presAssocID="{83BF3BDA-AB84-431A-9625-944F9AEC5E12}" presName="aNode" presStyleLbl="bgShp" presStyleIdx="2" presStyleCnt="5"/>
      <dgm:spPr/>
      <dgm:t>
        <a:bodyPr/>
        <a:lstStyle/>
        <a:p>
          <a:endParaRPr lang="zh-CN" altLang="en-US"/>
        </a:p>
      </dgm:t>
    </dgm:pt>
    <dgm:pt modelId="{E1B1B6EF-E788-4364-BD23-66C582454BB4}" type="pres">
      <dgm:prSet presAssocID="{83BF3BDA-AB84-431A-9625-944F9AEC5E12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5381A71C-B931-4F14-BABE-1B7413343879}" type="pres">
      <dgm:prSet presAssocID="{83BF3BDA-AB84-431A-9625-944F9AEC5E12}" presName="compChildNode" presStyleCnt="0"/>
      <dgm:spPr/>
      <dgm:t>
        <a:bodyPr/>
        <a:lstStyle/>
        <a:p>
          <a:endParaRPr lang="zh-CN" altLang="en-US"/>
        </a:p>
      </dgm:t>
    </dgm:pt>
    <dgm:pt modelId="{A8E549FB-390C-419A-B56E-BEBD9FBC830B}" type="pres">
      <dgm:prSet presAssocID="{83BF3BDA-AB84-431A-9625-944F9AEC5E12}" presName="theInnerList" presStyleCnt="0"/>
      <dgm:spPr/>
      <dgm:t>
        <a:bodyPr/>
        <a:lstStyle/>
        <a:p>
          <a:endParaRPr lang="zh-CN" altLang="en-US"/>
        </a:p>
      </dgm:t>
    </dgm:pt>
    <dgm:pt modelId="{716CD1A9-4E8F-4F2B-8248-E4A8FCAE3BA9}" type="pres">
      <dgm:prSet presAssocID="{D3A36AB8-1568-496B-8E6F-8B6C809A6F18}" presName="child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23543-57AE-46DA-B752-62E0B3F72C37}" type="pres">
      <dgm:prSet presAssocID="{D3A36AB8-1568-496B-8E6F-8B6C809A6F18}" presName="aSpace2" presStyleCnt="0"/>
      <dgm:spPr/>
      <dgm:t>
        <a:bodyPr/>
        <a:lstStyle/>
        <a:p>
          <a:endParaRPr lang="zh-CN" altLang="en-US"/>
        </a:p>
      </dgm:t>
    </dgm:pt>
    <dgm:pt modelId="{D5F3CA62-2974-4B57-B9B5-5D60A31702E2}" type="pres">
      <dgm:prSet presAssocID="{998209F9-2996-475A-9BFA-A799BC23FC78}" presName="child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A37A-F769-401E-B746-50EA6A17D3BB}" type="pres">
      <dgm:prSet presAssocID="{998209F9-2996-475A-9BFA-A799BC23FC78}" presName="aSpace2" presStyleCnt="0"/>
      <dgm:spPr/>
      <dgm:t>
        <a:bodyPr/>
        <a:lstStyle/>
        <a:p>
          <a:endParaRPr lang="zh-CN" altLang="en-US"/>
        </a:p>
      </dgm:t>
    </dgm:pt>
    <dgm:pt modelId="{B7DA6F80-CDE5-4BAF-A396-D26DC90EC324}" type="pres">
      <dgm:prSet presAssocID="{634CBA17-7413-4E06-9308-4E96C57FF15F}" presName="child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096A4-C435-46D1-8E8B-4F070635BC19}" type="pres">
      <dgm:prSet presAssocID="{83BF3BDA-AB84-431A-9625-944F9AEC5E12}" presName="aSpace" presStyleCnt="0"/>
      <dgm:spPr/>
      <dgm:t>
        <a:bodyPr/>
        <a:lstStyle/>
        <a:p>
          <a:endParaRPr lang="zh-CN" altLang="en-US"/>
        </a:p>
      </dgm:t>
    </dgm:pt>
    <dgm:pt modelId="{24AD185D-579B-4C36-9955-4263FC4B26C6}" type="pres">
      <dgm:prSet presAssocID="{0299122A-D3FB-4E9F-97A1-A500093C93DA}" presName="compNode" presStyleCnt="0"/>
      <dgm:spPr/>
      <dgm:t>
        <a:bodyPr/>
        <a:lstStyle/>
        <a:p>
          <a:endParaRPr lang="zh-CN" altLang="en-US"/>
        </a:p>
      </dgm:t>
    </dgm:pt>
    <dgm:pt modelId="{9CC02BF3-F402-48A9-8617-1A78CBE40C63}" type="pres">
      <dgm:prSet presAssocID="{0299122A-D3FB-4E9F-97A1-A500093C93DA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DFF95EF0-EB23-4F85-A569-3F823FDF90E7}" type="pres">
      <dgm:prSet presAssocID="{0299122A-D3FB-4E9F-97A1-A500093C93DA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E3C32958-DA6E-4A25-BA45-F99487B32E1B}" type="pres">
      <dgm:prSet presAssocID="{0299122A-D3FB-4E9F-97A1-A500093C93DA}" presName="compChildNode" presStyleCnt="0"/>
      <dgm:spPr/>
      <dgm:t>
        <a:bodyPr/>
        <a:lstStyle/>
        <a:p>
          <a:endParaRPr lang="zh-CN" altLang="en-US"/>
        </a:p>
      </dgm:t>
    </dgm:pt>
    <dgm:pt modelId="{75ED61C2-A527-4224-B13C-AE82CF30382D}" type="pres">
      <dgm:prSet presAssocID="{0299122A-D3FB-4E9F-97A1-A500093C93DA}" presName="theInnerList" presStyleCnt="0"/>
      <dgm:spPr/>
      <dgm:t>
        <a:bodyPr/>
        <a:lstStyle/>
        <a:p>
          <a:endParaRPr lang="zh-CN" altLang="en-US"/>
        </a:p>
      </dgm:t>
    </dgm:pt>
    <dgm:pt modelId="{010F97D2-275B-4C5A-921B-9BFF1ED56358}" type="pres">
      <dgm:prSet presAssocID="{34D4246C-CB0C-40AB-AF46-77C4C5DEBD0F}" presName="child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EBFDF-9C20-4BC2-AF84-CB79FD59C65A}" type="pres">
      <dgm:prSet presAssocID="{0299122A-D3FB-4E9F-97A1-A500093C93DA}" presName="aSpace" presStyleCnt="0"/>
      <dgm:spPr/>
      <dgm:t>
        <a:bodyPr/>
        <a:lstStyle/>
        <a:p>
          <a:endParaRPr lang="zh-CN" altLang="en-US"/>
        </a:p>
      </dgm:t>
    </dgm:pt>
    <dgm:pt modelId="{754FE06C-F7D7-491E-888D-F673DFA0C998}" type="pres">
      <dgm:prSet presAssocID="{57831DA0-003C-43FC-AD83-CE600B350FEF}" presName="compNode" presStyleCnt="0"/>
      <dgm:spPr/>
      <dgm:t>
        <a:bodyPr/>
        <a:lstStyle/>
        <a:p>
          <a:endParaRPr lang="zh-CN" altLang="en-US"/>
        </a:p>
      </dgm:t>
    </dgm:pt>
    <dgm:pt modelId="{6A6D9B1A-1E55-44E4-B60B-2E6829E212DD}" type="pres">
      <dgm:prSet presAssocID="{57831DA0-003C-43FC-AD83-CE600B350FEF}" presName="aNode" presStyleLbl="bgShp" presStyleIdx="4" presStyleCnt="5"/>
      <dgm:spPr/>
      <dgm:t>
        <a:bodyPr/>
        <a:lstStyle/>
        <a:p>
          <a:endParaRPr lang="zh-CN" altLang="en-US"/>
        </a:p>
      </dgm:t>
    </dgm:pt>
    <dgm:pt modelId="{FAB82292-EF50-40BB-A931-C39596BB7C74}" type="pres">
      <dgm:prSet presAssocID="{57831DA0-003C-43FC-AD83-CE600B350FEF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C6073CB8-C41A-4666-9E93-338B99C24FDD}" type="pres">
      <dgm:prSet presAssocID="{57831DA0-003C-43FC-AD83-CE600B350FEF}" presName="compChildNode" presStyleCnt="0"/>
      <dgm:spPr/>
      <dgm:t>
        <a:bodyPr/>
        <a:lstStyle/>
        <a:p>
          <a:endParaRPr lang="zh-CN" altLang="en-US"/>
        </a:p>
      </dgm:t>
    </dgm:pt>
    <dgm:pt modelId="{DB906F63-6500-40CA-BEC8-5C37A41CA1B3}" type="pres">
      <dgm:prSet presAssocID="{57831DA0-003C-43FC-AD83-CE600B350FEF}" presName="theInnerList" presStyleCnt="0"/>
      <dgm:spPr/>
      <dgm:t>
        <a:bodyPr/>
        <a:lstStyle/>
        <a:p>
          <a:endParaRPr lang="zh-CN" altLang="en-US"/>
        </a:p>
      </dgm:t>
    </dgm:pt>
    <dgm:pt modelId="{80C89593-CF5F-4862-9D62-4936A0CEFF81}" type="pres">
      <dgm:prSet presAssocID="{C7CA002C-62DC-4F82-93DB-D026AF3CE3B9}" presName="child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68834-02D8-4310-BFDC-6908B91DB679}" type="pres">
      <dgm:prSet presAssocID="{C7CA002C-62DC-4F82-93DB-D026AF3CE3B9}" presName="aSpace2" presStyleCnt="0"/>
      <dgm:spPr/>
      <dgm:t>
        <a:bodyPr/>
        <a:lstStyle/>
        <a:p>
          <a:endParaRPr lang="zh-CN" altLang="en-US"/>
        </a:p>
      </dgm:t>
    </dgm:pt>
    <dgm:pt modelId="{48011B8D-B835-49E1-A9C5-08115E1F9145}" type="pres">
      <dgm:prSet presAssocID="{503FBA60-D555-47BF-B44C-A4D390A26070}" presName="child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8F92E-735A-46ED-BE29-1F3ACF3BF2B8}" type="pres">
      <dgm:prSet presAssocID="{503FBA60-D555-47BF-B44C-A4D390A26070}" presName="aSpace2" presStyleCnt="0"/>
      <dgm:spPr/>
      <dgm:t>
        <a:bodyPr/>
        <a:lstStyle/>
        <a:p>
          <a:endParaRPr lang="zh-CN" altLang="en-US"/>
        </a:p>
      </dgm:t>
    </dgm:pt>
    <dgm:pt modelId="{F5F8DEC9-125E-4F6E-80A9-49685873468C}" type="pres">
      <dgm:prSet presAssocID="{9D3E556D-4DE4-4133-8C68-9E36C451395E}" presName="child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24248-68A2-422F-ABB9-DB35B9497B43}" type="presOf" srcId="{83BF3BDA-AB84-431A-9625-944F9AEC5E12}" destId="{C1F668B3-49C6-4B8F-86D5-393770EEE141}" srcOrd="0" destOrd="0" presId="urn:microsoft.com/office/officeart/2005/8/layout/lProcess2"/>
    <dgm:cxn modelId="{E3229119-61C1-43C4-997D-C5BED7D9ACDB}" srcId="{86F9677D-4B75-4AF9-89A1-A4DFB32479B5}" destId="{1E6E5818-749F-4082-8312-85368D750E5A}" srcOrd="2" destOrd="0" parTransId="{166D8063-4902-4A4A-B004-770AF994CE6D}" sibTransId="{FAA94636-AC34-48C6-ADB0-67EDCDE182D5}"/>
    <dgm:cxn modelId="{1B1D2AFE-AF9A-4C38-9289-2CA9977938B0}" srcId="{86F9677D-4B75-4AF9-89A1-A4DFB32479B5}" destId="{4DAB6499-B703-4E53-BBE8-BF15F7B120D0}" srcOrd="0" destOrd="0" parTransId="{DF0F52D0-8622-44A9-8636-CAF0767924C8}" sibTransId="{672535F8-7BC3-4016-AA8F-DCAE81BC4692}"/>
    <dgm:cxn modelId="{18E1AEA5-BDD4-4A7D-8656-8E50FAD20956}" type="presOf" srcId="{278F3A8F-25FF-4533-8BBC-9776C0B127F5}" destId="{903A45BB-C283-4181-AE3A-0BC4A9DAB984}" srcOrd="0" destOrd="0" presId="urn:microsoft.com/office/officeart/2005/8/layout/lProcess2"/>
    <dgm:cxn modelId="{1A68F6F7-C1B5-4BC0-9556-694090AEDBC8}" type="presOf" srcId="{C7CA002C-62DC-4F82-93DB-D026AF3CE3B9}" destId="{80C89593-CF5F-4862-9D62-4936A0CEFF81}" srcOrd="0" destOrd="0" presId="urn:microsoft.com/office/officeart/2005/8/layout/lProcess2"/>
    <dgm:cxn modelId="{E33F1EFE-E317-4CAC-8F7C-646EEACAA5D6}" type="presOf" srcId="{57831DA0-003C-43FC-AD83-CE600B350FEF}" destId="{6A6D9B1A-1E55-44E4-B60B-2E6829E212DD}" srcOrd="0" destOrd="0" presId="urn:microsoft.com/office/officeart/2005/8/layout/lProcess2"/>
    <dgm:cxn modelId="{95B32E58-99ED-4D40-93F5-DFA1F3AED4F5}" type="presOf" srcId="{179D0190-4C63-4FA9-BFA2-4BDCCDC0F124}" destId="{51B4D6E0-8FD8-4661-A042-56C33485DDDA}" srcOrd="0" destOrd="0" presId="urn:microsoft.com/office/officeart/2005/8/layout/lProcess2"/>
    <dgm:cxn modelId="{9C0ECF67-F291-436C-9F89-B7106DB2ECCA}" type="presOf" srcId="{4DAB6499-B703-4E53-BBE8-BF15F7B120D0}" destId="{4EA582CF-4DA5-4FE8-9A93-5F160EA3AFAF}" srcOrd="0" destOrd="0" presId="urn:microsoft.com/office/officeart/2005/8/layout/lProcess2"/>
    <dgm:cxn modelId="{441EBB19-BE64-4BF6-B2D6-90D752FE497B}" type="presOf" srcId="{86F9677D-4B75-4AF9-89A1-A4DFB32479B5}" destId="{DB1868B9-F71A-4C73-B0D6-A8EA00096F5B}" srcOrd="1" destOrd="0" presId="urn:microsoft.com/office/officeart/2005/8/layout/lProcess2"/>
    <dgm:cxn modelId="{D246F61F-3DAD-41C3-86EB-7AF6F44F3B8F}" srcId="{0299122A-D3FB-4E9F-97A1-A500093C93DA}" destId="{34D4246C-CB0C-40AB-AF46-77C4C5DEBD0F}" srcOrd="0" destOrd="0" parTransId="{5608D907-92CD-412D-9F43-8C68601CA8E5}" sibTransId="{59D8EC9A-BBFC-4729-A1A8-067247311F6B}"/>
    <dgm:cxn modelId="{0C5E60CF-D836-47F6-B9A8-D9312052B15D}" type="presOf" srcId="{9D3E556D-4DE4-4133-8C68-9E36C451395E}" destId="{F5F8DEC9-125E-4F6E-80A9-49685873468C}" srcOrd="0" destOrd="0" presId="urn:microsoft.com/office/officeart/2005/8/layout/lProcess2"/>
    <dgm:cxn modelId="{109B723F-78E2-412C-8770-AEE8A32093F3}" srcId="{42FD87FD-80CD-4CDF-8B41-6FA8354BD374}" destId="{1422D35D-B47E-4679-BCAE-0D1103742C4A}" srcOrd="0" destOrd="0" parTransId="{8D43E153-2222-4FE2-B442-6CF3D9F15807}" sibTransId="{85DC3DF0-9BDF-4B31-8761-77778A18A8E7}"/>
    <dgm:cxn modelId="{E9DB0143-6BCB-423C-99E9-9B62161877A7}" srcId="{179D0190-4C63-4FA9-BFA2-4BDCCDC0F124}" destId="{57831DA0-003C-43FC-AD83-CE600B350FEF}" srcOrd="4" destOrd="0" parTransId="{82E2487F-1BE8-4A82-8EF8-389A0257225E}" sibTransId="{CBE83D80-ACCD-4796-8A57-5651710A6B82}"/>
    <dgm:cxn modelId="{48A14F97-AC7F-4E07-8118-1FBDE1466C40}" type="presOf" srcId="{57831DA0-003C-43FC-AD83-CE600B350FEF}" destId="{FAB82292-EF50-40BB-A931-C39596BB7C74}" srcOrd="1" destOrd="0" presId="urn:microsoft.com/office/officeart/2005/8/layout/lProcess2"/>
    <dgm:cxn modelId="{40B0AD37-F8B2-4F1A-8FA4-435FDFFA1185}" srcId="{179D0190-4C63-4FA9-BFA2-4BDCCDC0F124}" destId="{86F9677D-4B75-4AF9-89A1-A4DFB32479B5}" srcOrd="1" destOrd="0" parTransId="{5C3BA90D-DE3F-417D-BD2C-7DF96620E3D1}" sibTransId="{1F09A8A6-5CB9-4891-9651-184D1C59B1B6}"/>
    <dgm:cxn modelId="{DE3BF14E-A2EC-462D-9443-675FA0E5BF0F}" type="presOf" srcId="{503FBA60-D555-47BF-B44C-A4D390A26070}" destId="{48011B8D-B835-49E1-A9C5-08115E1F9145}" srcOrd="0" destOrd="0" presId="urn:microsoft.com/office/officeart/2005/8/layout/lProcess2"/>
    <dgm:cxn modelId="{70A48DEB-0529-450D-B120-9B2707617901}" type="presOf" srcId="{42FD87FD-80CD-4CDF-8B41-6FA8354BD374}" destId="{A9682806-0D3F-4876-BF0A-B286A29AD5DC}" srcOrd="1" destOrd="0" presId="urn:microsoft.com/office/officeart/2005/8/layout/lProcess2"/>
    <dgm:cxn modelId="{E4DF7A21-46AE-4033-AE79-2D701A3E6461}" srcId="{179D0190-4C63-4FA9-BFA2-4BDCCDC0F124}" destId="{83BF3BDA-AB84-431A-9625-944F9AEC5E12}" srcOrd="2" destOrd="0" parTransId="{4394DFB7-5756-4E5D-B676-EDD4F6D5C5CB}" sibTransId="{6898EA5B-59ED-4B98-8E38-5AC4D04EB001}"/>
    <dgm:cxn modelId="{207D1227-C70E-4475-9965-AC792356D6A5}" type="presOf" srcId="{42FD87FD-80CD-4CDF-8B41-6FA8354BD374}" destId="{676F6A42-F8EF-4A39-85DA-4462DA544347}" srcOrd="0" destOrd="0" presId="urn:microsoft.com/office/officeart/2005/8/layout/lProcess2"/>
    <dgm:cxn modelId="{83A2ABB4-E379-4303-8A95-617F807EA280}" type="presOf" srcId="{86F9677D-4B75-4AF9-89A1-A4DFB32479B5}" destId="{6DB5233F-3259-44D6-87CA-8D6589A06D2F}" srcOrd="0" destOrd="0" presId="urn:microsoft.com/office/officeart/2005/8/layout/lProcess2"/>
    <dgm:cxn modelId="{43A0A593-5713-45F3-BC5E-1E796D63A0B6}" type="presOf" srcId="{D3A36AB8-1568-496B-8E6F-8B6C809A6F18}" destId="{716CD1A9-4E8F-4F2B-8248-E4A8FCAE3BA9}" srcOrd="0" destOrd="0" presId="urn:microsoft.com/office/officeart/2005/8/layout/lProcess2"/>
    <dgm:cxn modelId="{3945E4D5-5831-4676-B701-B305DE6B8122}" type="presOf" srcId="{7CC099B5-D05B-4FCE-A870-314C2211BF04}" destId="{F03B5278-41F8-4F04-A98D-A6F873D788B8}" srcOrd="0" destOrd="0" presId="urn:microsoft.com/office/officeart/2005/8/layout/lProcess2"/>
    <dgm:cxn modelId="{2C8C9057-F235-4852-AB15-4708A4A41A79}" srcId="{83BF3BDA-AB84-431A-9625-944F9AEC5E12}" destId="{D3A36AB8-1568-496B-8E6F-8B6C809A6F18}" srcOrd="0" destOrd="0" parTransId="{B6F8323B-36F8-4905-A671-DE5D15103457}" sibTransId="{F797CFA2-A2BA-4BA4-B0DB-A5D36966E984}"/>
    <dgm:cxn modelId="{F485D0C8-604B-4C72-861D-E54F2C43A3AC}" type="presOf" srcId="{34D4246C-CB0C-40AB-AF46-77C4C5DEBD0F}" destId="{010F97D2-275B-4C5A-921B-9BFF1ED56358}" srcOrd="0" destOrd="0" presId="urn:microsoft.com/office/officeart/2005/8/layout/lProcess2"/>
    <dgm:cxn modelId="{F50FECC4-0DE4-49FB-95E9-E1C5333045FD}" srcId="{57831DA0-003C-43FC-AD83-CE600B350FEF}" destId="{9D3E556D-4DE4-4133-8C68-9E36C451395E}" srcOrd="2" destOrd="0" parTransId="{46700CC3-BCC3-406C-9914-2D319C336986}" sibTransId="{444AAA27-14FB-481F-8DBA-584544114E70}"/>
    <dgm:cxn modelId="{A18C5565-B55F-4DE8-88C5-36AADE6BB7A2}" srcId="{42FD87FD-80CD-4CDF-8B41-6FA8354BD374}" destId="{278F3A8F-25FF-4533-8BBC-9776C0B127F5}" srcOrd="1" destOrd="0" parTransId="{E54D619F-5445-4ACF-98CC-94F1F05D5D91}" sibTransId="{13A2014E-86B1-44DC-B701-650A380C7E06}"/>
    <dgm:cxn modelId="{D25C9006-6E78-4890-AF2A-2C7A1C78D823}" type="presOf" srcId="{83BF3BDA-AB84-431A-9625-944F9AEC5E12}" destId="{E1B1B6EF-E788-4364-BD23-66C582454BB4}" srcOrd="1" destOrd="0" presId="urn:microsoft.com/office/officeart/2005/8/layout/lProcess2"/>
    <dgm:cxn modelId="{8B946061-CDCA-4666-8D89-8B0BD16E8067}" type="presOf" srcId="{0299122A-D3FB-4E9F-97A1-A500093C93DA}" destId="{9CC02BF3-F402-48A9-8617-1A78CBE40C63}" srcOrd="0" destOrd="0" presId="urn:microsoft.com/office/officeart/2005/8/layout/lProcess2"/>
    <dgm:cxn modelId="{9AD32EBF-2F33-4E01-98F9-7734A771BBEC}" srcId="{179D0190-4C63-4FA9-BFA2-4BDCCDC0F124}" destId="{42FD87FD-80CD-4CDF-8B41-6FA8354BD374}" srcOrd="0" destOrd="0" parTransId="{28E2BF01-9864-4235-8106-33C01BE9DA26}" sibTransId="{05B4742F-699E-45B1-B910-F3025910F070}"/>
    <dgm:cxn modelId="{BCC00BBF-5BC3-45B1-890B-3F5A8C473630}" srcId="{83BF3BDA-AB84-431A-9625-944F9AEC5E12}" destId="{634CBA17-7413-4E06-9308-4E96C57FF15F}" srcOrd="2" destOrd="0" parTransId="{0A5C359A-4AF1-4407-8466-AE22330A9184}" sibTransId="{AD68160F-FE45-40BB-AF63-318DF96381F7}"/>
    <dgm:cxn modelId="{341D2BFD-BDA7-49EE-940A-CAF56A961CEE}" srcId="{86F9677D-4B75-4AF9-89A1-A4DFB32479B5}" destId="{7CC099B5-D05B-4FCE-A870-314C2211BF04}" srcOrd="1" destOrd="0" parTransId="{6DC57832-80A8-4F1B-A34A-6D72C853E029}" sibTransId="{A6756C35-952D-4B9C-9331-346BD9143B13}"/>
    <dgm:cxn modelId="{89A32B8B-D97C-4A1D-9347-9C9EC451A37C}" type="presOf" srcId="{1422D35D-B47E-4679-BCAE-0D1103742C4A}" destId="{8F5E2D8D-0670-4A10-8C9C-14DC11431AA8}" srcOrd="0" destOrd="0" presId="urn:microsoft.com/office/officeart/2005/8/layout/lProcess2"/>
    <dgm:cxn modelId="{FCE88D02-9106-4450-96E2-8E4CF20B0284}" type="presOf" srcId="{634CBA17-7413-4E06-9308-4E96C57FF15F}" destId="{B7DA6F80-CDE5-4BAF-A396-D26DC90EC324}" srcOrd="0" destOrd="0" presId="urn:microsoft.com/office/officeart/2005/8/layout/lProcess2"/>
    <dgm:cxn modelId="{D248CDD0-E3F2-41C3-8A39-896AD86EA6AD}" type="presOf" srcId="{0299122A-D3FB-4E9F-97A1-A500093C93DA}" destId="{DFF95EF0-EB23-4F85-A569-3F823FDF90E7}" srcOrd="1" destOrd="0" presId="urn:microsoft.com/office/officeart/2005/8/layout/lProcess2"/>
    <dgm:cxn modelId="{BB4D1F8E-9F22-4491-85FB-C5D334905D79}" srcId="{83BF3BDA-AB84-431A-9625-944F9AEC5E12}" destId="{998209F9-2996-475A-9BFA-A799BC23FC78}" srcOrd="1" destOrd="0" parTransId="{F0C99104-4D21-4CDE-BC01-1A67959919F9}" sibTransId="{799D8D03-E8E8-42CD-BEEC-993117BF5E9C}"/>
    <dgm:cxn modelId="{DE041022-6799-4406-98E7-767C5940639D}" type="presOf" srcId="{1E6E5818-749F-4082-8312-85368D750E5A}" destId="{C91F5798-28DB-4CC4-A508-32E1363F6BFC}" srcOrd="0" destOrd="0" presId="urn:microsoft.com/office/officeart/2005/8/layout/lProcess2"/>
    <dgm:cxn modelId="{7EEBE566-B5CF-4EF2-BFE0-C9CAEBC85036}" srcId="{179D0190-4C63-4FA9-BFA2-4BDCCDC0F124}" destId="{0299122A-D3FB-4E9F-97A1-A500093C93DA}" srcOrd="3" destOrd="0" parTransId="{3D7F524B-1888-4626-9318-8301D040F33D}" sibTransId="{A2FC45C4-8C69-47E9-ACC3-CD32EF863228}"/>
    <dgm:cxn modelId="{6805BBF4-E393-4545-82AD-FD67927FDFC2}" type="presOf" srcId="{998209F9-2996-475A-9BFA-A799BC23FC78}" destId="{D5F3CA62-2974-4B57-B9B5-5D60A31702E2}" srcOrd="0" destOrd="0" presId="urn:microsoft.com/office/officeart/2005/8/layout/lProcess2"/>
    <dgm:cxn modelId="{7794ED72-A837-4D72-989A-9213B08AE8A2}" srcId="{57831DA0-003C-43FC-AD83-CE600B350FEF}" destId="{503FBA60-D555-47BF-B44C-A4D390A26070}" srcOrd="1" destOrd="0" parTransId="{E2C87CFC-7E36-466B-A76C-4F0079A67D03}" sibTransId="{5756A869-6820-40DD-B7D4-768998451F5A}"/>
    <dgm:cxn modelId="{7EBAD1BB-EAB3-4477-8233-39EC5100D9CD}" srcId="{57831DA0-003C-43FC-AD83-CE600B350FEF}" destId="{C7CA002C-62DC-4F82-93DB-D026AF3CE3B9}" srcOrd="0" destOrd="0" parTransId="{6B4E195E-C112-4FC6-A2A6-BEF307B92970}" sibTransId="{B4B58D8A-5A07-4A93-88F7-516BE021488E}"/>
    <dgm:cxn modelId="{49529AFE-281B-4D4A-95F0-54D18FD25958}" type="presParOf" srcId="{51B4D6E0-8FD8-4661-A042-56C33485DDDA}" destId="{90FE23A8-4CC6-4325-9269-AD6F26968CE7}" srcOrd="0" destOrd="0" presId="urn:microsoft.com/office/officeart/2005/8/layout/lProcess2"/>
    <dgm:cxn modelId="{11711BD4-111D-44B3-9044-E6C21B216C7C}" type="presParOf" srcId="{90FE23A8-4CC6-4325-9269-AD6F26968CE7}" destId="{676F6A42-F8EF-4A39-85DA-4462DA544347}" srcOrd="0" destOrd="0" presId="urn:microsoft.com/office/officeart/2005/8/layout/lProcess2"/>
    <dgm:cxn modelId="{9BDF1812-6422-44CB-8F53-D92C89EE2F72}" type="presParOf" srcId="{90FE23A8-4CC6-4325-9269-AD6F26968CE7}" destId="{A9682806-0D3F-4876-BF0A-B286A29AD5DC}" srcOrd="1" destOrd="0" presId="urn:microsoft.com/office/officeart/2005/8/layout/lProcess2"/>
    <dgm:cxn modelId="{032C7340-D84B-4111-92A6-513BBB13D900}" type="presParOf" srcId="{90FE23A8-4CC6-4325-9269-AD6F26968CE7}" destId="{FA83CBF5-08AE-4253-ACA6-82BBCDBEB3F6}" srcOrd="2" destOrd="0" presId="urn:microsoft.com/office/officeart/2005/8/layout/lProcess2"/>
    <dgm:cxn modelId="{AAC3B630-04D0-4A4A-B687-47193036B60A}" type="presParOf" srcId="{FA83CBF5-08AE-4253-ACA6-82BBCDBEB3F6}" destId="{DAACCA1A-C7D8-4835-AF84-1D8A193119B1}" srcOrd="0" destOrd="0" presId="urn:microsoft.com/office/officeart/2005/8/layout/lProcess2"/>
    <dgm:cxn modelId="{7A4C60CC-1537-4C0E-947B-24041D0351E8}" type="presParOf" srcId="{DAACCA1A-C7D8-4835-AF84-1D8A193119B1}" destId="{8F5E2D8D-0670-4A10-8C9C-14DC11431AA8}" srcOrd="0" destOrd="0" presId="urn:microsoft.com/office/officeart/2005/8/layout/lProcess2"/>
    <dgm:cxn modelId="{30C1D234-5030-4EDA-8AA3-60998F523E72}" type="presParOf" srcId="{DAACCA1A-C7D8-4835-AF84-1D8A193119B1}" destId="{713F9CE8-6C68-4B90-8E56-7BCD2173FB33}" srcOrd="1" destOrd="0" presId="urn:microsoft.com/office/officeart/2005/8/layout/lProcess2"/>
    <dgm:cxn modelId="{98D46ED4-7D79-4378-A655-4FE4FD0E0DD5}" type="presParOf" srcId="{DAACCA1A-C7D8-4835-AF84-1D8A193119B1}" destId="{903A45BB-C283-4181-AE3A-0BC4A9DAB984}" srcOrd="2" destOrd="0" presId="urn:microsoft.com/office/officeart/2005/8/layout/lProcess2"/>
    <dgm:cxn modelId="{FAFBE1DB-EB08-4104-9E83-AB439E5C2E75}" type="presParOf" srcId="{51B4D6E0-8FD8-4661-A042-56C33485DDDA}" destId="{AE87A726-16BD-47A0-B3AC-8FB4CD3F0C99}" srcOrd="1" destOrd="0" presId="urn:microsoft.com/office/officeart/2005/8/layout/lProcess2"/>
    <dgm:cxn modelId="{8C838131-ECBA-4DA1-99D5-B49F7565EA14}" type="presParOf" srcId="{51B4D6E0-8FD8-4661-A042-56C33485DDDA}" destId="{E26020DF-5735-4013-BFCE-72DC476EC236}" srcOrd="2" destOrd="0" presId="urn:microsoft.com/office/officeart/2005/8/layout/lProcess2"/>
    <dgm:cxn modelId="{CD517834-9617-46D9-93E7-CF58417BD8B9}" type="presParOf" srcId="{E26020DF-5735-4013-BFCE-72DC476EC236}" destId="{6DB5233F-3259-44D6-87CA-8D6589A06D2F}" srcOrd="0" destOrd="0" presId="urn:microsoft.com/office/officeart/2005/8/layout/lProcess2"/>
    <dgm:cxn modelId="{552165C1-356B-4B9F-994C-D42A8D46D353}" type="presParOf" srcId="{E26020DF-5735-4013-BFCE-72DC476EC236}" destId="{DB1868B9-F71A-4C73-B0D6-A8EA00096F5B}" srcOrd="1" destOrd="0" presId="urn:microsoft.com/office/officeart/2005/8/layout/lProcess2"/>
    <dgm:cxn modelId="{BCDC58D8-9895-461B-ADDA-DEF2A7245368}" type="presParOf" srcId="{E26020DF-5735-4013-BFCE-72DC476EC236}" destId="{AF9E0F2E-56D8-4547-8696-8FE2B54EDBED}" srcOrd="2" destOrd="0" presId="urn:microsoft.com/office/officeart/2005/8/layout/lProcess2"/>
    <dgm:cxn modelId="{5CAB7900-7977-435B-AFF5-8096FD2D3E2C}" type="presParOf" srcId="{AF9E0F2E-56D8-4547-8696-8FE2B54EDBED}" destId="{F395BA1E-7850-4071-855E-02E9C560BC19}" srcOrd="0" destOrd="0" presId="urn:microsoft.com/office/officeart/2005/8/layout/lProcess2"/>
    <dgm:cxn modelId="{D1DC1D83-3CDF-485F-A5D5-7F9AA90E4860}" type="presParOf" srcId="{F395BA1E-7850-4071-855E-02E9C560BC19}" destId="{4EA582CF-4DA5-4FE8-9A93-5F160EA3AFAF}" srcOrd="0" destOrd="0" presId="urn:microsoft.com/office/officeart/2005/8/layout/lProcess2"/>
    <dgm:cxn modelId="{1EE23E18-FE5C-4EC2-A506-984F66007330}" type="presParOf" srcId="{F395BA1E-7850-4071-855E-02E9C560BC19}" destId="{0B13070C-E1F2-4A4C-BC5A-163913B41193}" srcOrd="1" destOrd="0" presId="urn:microsoft.com/office/officeart/2005/8/layout/lProcess2"/>
    <dgm:cxn modelId="{6E1BC6E2-89E5-4FC9-A444-0FCF3FF1971D}" type="presParOf" srcId="{F395BA1E-7850-4071-855E-02E9C560BC19}" destId="{F03B5278-41F8-4F04-A98D-A6F873D788B8}" srcOrd="2" destOrd="0" presId="urn:microsoft.com/office/officeart/2005/8/layout/lProcess2"/>
    <dgm:cxn modelId="{BD95ACA1-D958-4BC9-84D0-93760A053454}" type="presParOf" srcId="{F395BA1E-7850-4071-855E-02E9C560BC19}" destId="{FF6CE1B7-CF0D-4574-86AB-48F3F738434E}" srcOrd="3" destOrd="0" presId="urn:microsoft.com/office/officeart/2005/8/layout/lProcess2"/>
    <dgm:cxn modelId="{0F34669F-C6FB-4518-9AB8-137A68CF5CCB}" type="presParOf" srcId="{F395BA1E-7850-4071-855E-02E9C560BC19}" destId="{C91F5798-28DB-4CC4-A508-32E1363F6BFC}" srcOrd="4" destOrd="0" presId="urn:microsoft.com/office/officeart/2005/8/layout/lProcess2"/>
    <dgm:cxn modelId="{059ABC70-6F99-44A1-B1B6-84FC49043ADC}" type="presParOf" srcId="{51B4D6E0-8FD8-4661-A042-56C33485DDDA}" destId="{C834678E-9AA9-4506-A540-EA3C74F6412F}" srcOrd="3" destOrd="0" presId="urn:microsoft.com/office/officeart/2005/8/layout/lProcess2"/>
    <dgm:cxn modelId="{4B623864-4C8F-43AD-946C-E75CA3B2ED7D}" type="presParOf" srcId="{51B4D6E0-8FD8-4661-A042-56C33485DDDA}" destId="{5231C866-5728-4ABB-A497-887C178FB811}" srcOrd="4" destOrd="0" presId="urn:microsoft.com/office/officeart/2005/8/layout/lProcess2"/>
    <dgm:cxn modelId="{1E6D8FF0-AF49-4203-9DA0-535C9DC32AF4}" type="presParOf" srcId="{5231C866-5728-4ABB-A497-887C178FB811}" destId="{C1F668B3-49C6-4B8F-86D5-393770EEE141}" srcOrd="0" destOrd="0" presId="urn:microsoft.com/office/officeart/2005/8/layout/lProcess2"/>
    <dgm:cxn modelId="{F3BB738E-01C1-4836-8596-71260628C3A9}" type="presParOf" srcId="{5231C866-5728-4ABB-A497-887C178FB811}" destId="{E1B1B6EF-E788-4364-BD23-66C582454BB4}" srcOrd="1" destOrd="0" presId="urn:microsoft.com/office/officeart/2005/8/layout/lProcess2"/>
    <dgm:cxn modelId="{884F9D42-A6A1-41B9-8E06-20EEB3ECA5D6}" type="presParOf" srcId="{5231C866-5728-4ABB-A497-887C178FB811}" destId="{5381A71C-B931-4F14-BABE-1B7413343879}" srcOrd="2" destOrd="0" presId="urn:microsoft.com/office/officeart/2005/8/layout/lProcess2"/>
    <dgm:cxn modelId="{07DE70B4-E9EB-46D8-B44B-82B4B01B6AFD}" type="presParOf" srcId="{5381A71C-B931-4F14-BABE-1B7413343879}" destId="{A8E549FB-390C-419A-B56E-BEBD9FBC830B}" srcOrd="0" destOrd="0" presId="urn:microsoft.com/office/officeart/2005/8/layout/lProcess2"/>
    <dgm:cxn modelId="{2A20682D-8EE2-40CA-9A77-D3ABB822171C}" type="presParOf" srcId="{A8E549FB-390C-419A-B56E-BEBD9FBC830B}" destId="{716CD1A9-4E8F-4F2B-8248-E4A8FCAE3BA9}" srcOrd="0" destOrd="0" presId="urn:microsoft.com/office/officeart/2005/8/layout/lProcess2"/>
    <dgm:cxn modelId="{F302371E-6839-41AE-BC7E-94AD34032CF9}" type="presParOf" srcId="{A8E549FB-390C-419A-B56E-BEBD9FBC830B}" destId="{C3E23543-57AE-46DA-B752-62E0B3F72C37}" srcOrd="1" destOrd="0" presId="urn:microsoft.com/office/officeart/2005/8/layout/lProcess2"/>
    <dgm:cxn modelId="{6343BEC9-78E3-4638-A0F9-1179017B19F4}" type="presParOf" srcId="{A8E549FB-390C-419A-B56E-BEBD9FBC830B}" destId="{D5F3CA62-2974-4B57-B9B5-5D60A31702E2}" srcOrd="2" destOrd="0" presId="urn:microsoft.com/office/officeart/2005/8/layout/lProcess2"/>
    <dgm:cxn modelId="{F66913CF-A884-4BA0-A209-359C7C4FBD5D}" type="presParOf" srcId="{A8E549FB-390C-419A-B56E-BEBD9FBC830B}" destId="{BA16A37A-F769-401E-B746-50EA6A17D3BB}" srcOrd="3" destOrd="0" presId="urn:microsoft.com/office/officeart/2005/8/layout/lProcess2"/>
    <dgm:cxn modelId="{05B675AC-3938-4FC0-A042-E0A7B951E883}" type="presParOf" srcId="{A8E549FB-390C-419A-B56E-BEBD9FBC830B}" destId="{B7DA6F80-CDE5-4BAF-A396-D26DC90EC324}" srcOrd="4" destOrd="0" presId="urn:microsoft.com/office/officeart/2005/8/layout/lProcess2"/>
    <dgm:cxn modelId="{39A53CC4-B2C7-4097-89A8-9C037EBD119E}" type="presParOf" srcId="{51B4D6E0-8FD8-4661-A042-56C33485DDDA}" destId="{2DA096A4-C435-46D1-8E8B-4F070635BC19}" srcOrd="5" destOrd="0" presId="urn:microsoft.com/office/officeart/2005/8/layout/lProcess2"/>
    <dgm:cxn modelId="{A0FDD7A7-8993-4409-8BDC-A176AF46C4C0}" type="presParOf" srcId="{51B4D6E0-8FD8-4661-A042-56C33485DDDA}" destId="{24AD185D-579B-4C36-9955-4263FC4B26C6}" srcOrd="6" destOrd="0" presId="urn:microsoft.com/office/officeart/2005/8/layout/lProcess2"/>
    <dgm:cxn modelId="{3ADDE3DF-D359-4DD1-8437-C645468030DC}" type="presParOf" srcId="{24AD185D-579B-4C36-9955-4263FC4B26C6}" destId="{9CC02BF3-F402-48A9-8617-1A78CBE40C63}" srcOrd="0" destOrd="0" presId="urn:microsoft.com/office/officeart/2005/8/layout/lProcess2"/>
    <dgm:cxn modelId="{FD263EEF-2006-46D4-A38F-0D1ADD17076A}" type="presParOf" srcId="{24AD185D-579B-4C36-9955-4263FC4B26C6}" destId="{DFF95EF0-EB23-4F85-A569-3F823FDF90E7}" srcOrd="1" destOrd="0" presId="urn:microsoft.com/office/officeart/2005/8/layout/lProcess2"/>
    <dgm:cxn modelId="{52E42DCC-9D92-4FAC-809D-D548A92362FF}" type="presParOf" srcId="{24AD185D-579B-4C36-9955-4263FC4B26C6}" destId="{E3C32958-DA6E-4A25-BA45-F99487B32E1B}" srcOrd="2" destOrd="0" presId="urn:microsoft.com/office/officeart/2005/8/layout/lProcess2"/>
    <dgm:cxn modelId="{1203E368-94CB-4D6C-B1FA-649E205BE292}" type="presParOf" srcId="{E3C32958-DA6E-4A25-BA45-F99487B32E1B}" destId="{75ED61C2-A527-4224-B13C-AE82CF30382D}" srcOrd="0" destOrd="0" presId="urn:microsoft.com/office/officeart/2005/8/layout/lProcess2"/>
    <dgm:cxn modelId="{39156DEE-8690-4B90-850F-13F38907B254}" type="presParOf" srcId="{75ED61C2-A527-4224-B13C-AE82CF30382D}" destId="{010F97D2-275B-4C5A-921B-9BFF1ED56358}" srcOrd="0" destOrd="0" presId="urn:microsoft.com/office/officeart/2005/8/layout/lProcess2"/>
    <dgm:cxn modelId="{4DFA92B2-0E01-4F46-AB75-B94FAD4C565F}" type="presParOf" srcId="{51B4D6E0-8FD8-4661-A042-56C33485DDDA}" destId="{86BEBFDF-9C20-4BC2-AF84-CB79FD59C65A}" srcOrd="7" destOrd="0" presId="urn:microsoft.com/office/officeart/2005/8/layout/lProcess2"/>
    <dgm:cxn modelId="{861D8FA1-E1F2-4B08-94A1-5BA0A218B1AE}" type="presParOf" srcId="{51B4D6E0-8FD8-4661-A042-56C33485DDDA}" destId="{754FE06C-F7D7-491E-888D-F673DFA0C998}" srcOrd="8" destOrd="0" presId="urn:microsoft.com/office/officeart/2005/8/layout/lProcess2"/>
    <dgm:cxn modelId="{BB26B84D-B692-449D-8D6B-31E201CD27B4}" type="presParOf" srcId="{754FE06C-F7D7-491E-888D-F673DFA0C998}" destId="{6A6D9B1A-1E55-44E4-B60B-2E6829E212DD}" srcOrd="0" destOrd="0" presId="urn:microsoft.com/office/officeart/2005/8/layout/lProcess2"/>
    <dgm:cxn modelId="{D2564D35-AE80-4514-9E5E-8556100E4DDF}" type="presParOf" srcId="{754FE06C-F7D7-491E-888D-F673DFA0C998}" destId="{FAB82292-EF50-40BB-A931-C39596BB7C74}" srcOrd="1" destOrd="0" presId="urn:microsoft.com/office/officeart/2005/8/layout/lProcess2"/>
    <dgm:cxn modelId="{341C4C4C-9EF5-400B-AD1C-B6F652526334}" type="presParOf" srcId="{754FE06C-F7D7-491E-888D-F673DFA0C998}" destId="{C6073CB8-C41A-4666-9E93-338B99C24FDD}" srcOrd="2" destOrd="0" presId="urn:microsoft.com/office/officeart/2005/8/layout/lProcess2"/>
    <dgm:cxn modelId="{CEA1A8A1-D304-453A-B155-99BEECBDB69D}" type="presParOf" srcId="{C6073CB8-C41A-4666-9E93-338B99C24FDD}" destId="{DB906F63-6500-40CA-BEC8-5C37A41CA1B3}" srcOrd="0" destOrd="0" presId="urn:microsoft.com/office/officeart/2005/8/layout/lProcess2"/>
    <dgm:cxn modelId="{48F8A261-1E1C-491A-974C-7571756300EC}" type="presParOf" srcId="{DB906F63-6500-40CA-BEC8-5C37A41CA1B3}" destId="{80C89593-CF5F-4862-9D62-4936A0CEFF81}" srcOrd="0" destOrd="0" presId="urn:microsoft.com/office/officeart/2005/8/layout/lProcess2"/>
    <dgm:cxn modelId="{186894D7-C6CF-4D72-B906-ACF0BD1A4C48}" type="presParOf" srcId="{DB906F63-6500-40CA-BEC8-5C37A41CA1B3}" destId="{3F768834-02D8-4310-BFDC-6908B91DB679}" srcOrd="1" destOrd="0" presId="urn:microsoft.com/office/officeart/2005/8/layout/lProcess2"/>
    <dgm:cxn modelId="{A2398982-229E-4E5A-A143-3E68F1D592F5}" type="presParOf" srcId="{DB906F63-6500-40CA-BEC8-5C37A41CA1B3}" destId="{48011B8D-B835-49E1-A9C5-08115E1F9145}" srcOrd="2" destOrd="0" presId="urn:microsoft.com/office/officeart/2005/8/layout/lProcess2"/>
    <dgm:cxn modelId="{1A053B02-A6FA-4089-9DFC-FEEDB6C44563}" type="presParOf" srcId="{DB906F63-6500-40CA-BEC8-5C37A41CA1B3}" destId="{3D58F92E-735A-46ED-BE29-1F3ACF3BF2B8}" srcOrd="3" destOrd="0" presId="urn:microsoft.com/office/officeart/2005/8/layout/lProcess2"/>
    <dgm:cxn modelId="{27544FB0-E3B5-4E30-B2D6-68639BB31F2E}" type="presParOf" srcId="{DB906F63-6500-40CA-BEC8-5C37A41CA1B3}" destId="{F5F8DEC9-125E-4F6E-80A9-4968587346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F6A42-F8EF-4A39-85DA-4462DA544347}">
      <dsp:nvSpPr>
        <dsp:cNvPr id="0" name=""/>
        <dsp:cNvSpPr/>
      </dsp:nvSpPr>
      <dsp:spPr>
        <a:xfrm>
          <a:off x="4895" y="0"/>
          <a:ext cx="1717712" cy="452184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latin typeface="Arial"/>
              <a:ea typeface="微软雅黑"/>
              <a:cs typeface="ＭＳ Ｐゴシック"/>
            </a:rPr>
            <a:t>地图</a:t>
          </a:r>
          <a:r>
            <a:rPr lang="en-US" altLang="zh-CN" sz="1900" b="1" kern="1200" dirty="0" smtClean="0">
              <a:latin typeface="Arial"/>
              <a:ea typeface="微软雅黑"/>
              <a:cs typeface="ＭＳ Ｐゴシック"/>
            </a:rPr>
            <a:t>/</a:t>
          </a:r>
          <a:r>
            <a:rPr lang="zh-CN" altLang="en-US" sz="1900" b="1" kern="1200" dirty="0" smtClean="0">
              <a:latin typeface="Arial"/>
              <a:ea typeface="微软雅黑"/>
              <a:cs typeface="ＭＳ Ｐゴシック"/>
            </a:rPr>
            <a:t>工程文件</a:t>
          </a: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交互操作</a:t>
          </a:r>
        </a:p>
      </dsp:txBody>
      <dsp:txXfrm>
        <a:off x="4895" y="0"/>
        <a:ext cx="1717712" cy="1356552"/>
      </dsp:txXfrm>
    </dsp:sp>
    <dsp:sp modelId="{8F5E2D8D-0670-4A10-8C9C-14DC11431AA8}">
      <dsp:nvSpPr>
        <dsp:cNvPr id="0" name=""/>
        <dsp:cNvSpPr/>
      </dsp:nvSpPr>
      <dsp:spPr>
        <a:xfrm>
          <a:off x="176666" y="1357876"/>
          <a:ext cx="1374169" cy="13633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地图管理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216599" y="1397809"/>
        <a:ext cx="1294303" cy="1283530"/>
      </dsp:txXfrm>
    </dsp:sp>
    <dsp:sp modelId="{903A45BB-C283-4181-AE3A-0BC4A9DAB984}">
      <dsp:nvSpPr>
        <dsp:cNvPr id="0" name=""/>
        <dsp:cNvSpPr/>
      </dsp:nvSpPr>
      <dsp:spPr>
        <a:xfrm>
          <a:off x="176666" y="2931026"/>
          <a:ext cx="1374169" cy="13633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Arial"/>
              <a:ea typeface="微软雅黑"/>
              <a:cs typeface="ＭＳ Ｐゴシック"/>
            </a:rPr>
            <a:t>布局管理</a:t>
          </a:r>
        </a:p>
      </dsp:txBody>
      <dsp:txXfrm>
        <a:off x="216599" y="2970959"/>
        <a:ext cx="1294303" cy="1283530"/>
      </dsp:txXfrm>
    </dsp:sp>
    <dsp:sp modelId="{6DB5233F-3259-44D6-87CA-8D6589A06D2F}">
      <dsp:nvSpPr>
        <dsp:cNvPr id="0" name=""/>
        <dsp:cNvSpPr/>
      </dsp:nvSpPr>
      <dsp:spPr>
        <a:xfrm>
          <a:off x="1867238" y="0"/>
          <a:ext cx="1717712" cy="452184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数据库管理 （</a:t>
          </a:r>
          <a:r>
            <a:rPr lang="en-US" altLang="zh-CN" sz="1900" b="1" kern="1200" dirty="0">
              <a:latin typeface="Arial"/>
              <a:ea typeface="微软雅黑"/>
              <a:cs typeface="ＭＳ Ｐゴシック"/>
            </a:rPr>
            <a:t>GDB/SDE</a:t>
          </a: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）</a:t>
          </a:r>
        </a:p>
      </dsp:txBody>
      <dsp:txXfrm>
        <a:off x="1867238" y="0"/>
        <a:ext cx="1717712" cy="1356552"/>
      </dsp:txXfrm>
    </dsp:sp>
    <dsp:sp modelId="{4EA582CF-4DA5-4FE8-9A93-5F160EA3AFAF}">
      <dsp:nvSpPr>
        <dsp:cNvPr id="0" name=""/>
        <dsp:cNvSpPr/>
      </dsp:nvSpPr>
      <dsp:spPr>
        <a:xfrm>
          <a:off x="2023206" y="1356938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数据库访问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2049225" y="1382957"/>
        <a:ext cx="1322131" cy="836322"/>
      </dsp:txXfrm>
    </dsp:sp>
    <dsp:sp modelId="{F03B5278-41F8-4F04-A98D-A6F873D788B8}">
      <dsp:nvSpPr>
        <dsp:cNvPr id="0" name=""/>
        <dsp:cNvSpPr/>
      </dsp:nvSpPr>
      <dsp:spPr>
        <a:xfrm>
          <a:off x="2023206" y="2381969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数据查询，列出数据</a:t>
          </a:r>
          <a:endParaRPr lang="en-US" altLang="zh-CN" sz="1200" b="1" kern="1200" dirty="0">
            <a:latin typeface="Arial"/>
            <a:ea typeface="微软雅黑"/>
            <a:cs typeface="ＭＳ Ｐゴシック"/>
          </a:endParaRPr>
        </a:p>
      </dsp:txBody>
      <dsp:txXfrm>
        <a:off x="2049225" y="2407988"/>
        <a:ext cx="1322131" cy="836322"/>
      </dsp:txXfrm>
    </dsp:sp>
    <dsp:sp modelId="{C91F5798-28DB-4CC4-A508-32E1363F6BFC}">
      <dsp:nvSpPr>
        <dsp:cNvPr id="0" name=""/>
        <dsp:cNvSpPr/>
      </dsp:nvSpPr>
      <dsp:spPr>
        <a:xfrm>
          <a:off x="2023206" y="3407001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数据导入，删除，备份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2049225" y="3433020"/>
        <a:ext cx="1322131" cy="836322"/>
      </dsp:txXfrm>
    </dsp:sp>
    <dsp:sp modelId="{C1F668B3-49C6-4B8F-86D5-393770EEE141}">
      <dsp:nvSpPr>
        <dsp:cNvPr id="0" name=""/>
        <dsp:cNvSpPr/>
      </dsp:nvSpPr>
      <dsp:spPr>
        <a:xfrm>
          <a:off x="3697975" y="0"/>
          <a:ext cx="1717712" cy="452184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数据操作</a:t>
          </a:r>
        </a:p>
      </dsp:txBody>
      <dsp:txXfrm>
        <a:off x="3697975" y="0"/>
        <a:ext cx="1717712" cy="1356552"/>
      </dsp:txXfrm>
    </dsp:sp>
    <dsp:sp modelId="{716CD1A9-4E8F-4F2B-8248-E4A8FCAE3BA9}">
      <dsp:nvSpPr>
        <dsp:cNvPr id="0" name=""/>
        <dsp:cNvSpPr/>
      </dsp:nvSpPr>
      <dsp:spPr>
        <a:xfrm>
          <a:off x="3869747" y="1356938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遍历数据记录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3895766" y="1382957"/>
        <a:ext cx="1322131" cy="836322"/>
      </dsp:txXfrm>
    </dsp:sp>
    <dsp:sp modelId="{D5F3CA62-2974-4B57-B9B5-5D60A31702E2}">
      <dsp:nvSpPr>
        <dsp:cNvPr id="0" name=""/>
        <dsp:cNvSpPr/>
      </dsp:nvSpPr>
      <dsp:spPr>
        <a:xfrm>
          <a:off x="3869747" y="2381969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字段操作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3895766" y="2407988"/>
        <a:ext cx="1322131" cy="836322"/>
      </dsp:txXfrm>
    </dsp:sp>
    <dsp:sp modelId="{B7DA6F80-CDE5-4BAF-A396-D26DC90EC324}">
      <dsp:nvSpPr>
        <dsp:cNvPr id="0" name=""/>
        <dsp:cNvSpPr/>
      </dsp:nvSpPr>
      <dsp:spPr>
        <a:xfrm>
          <a:off x="3869747" y="3407001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描述数据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3895766" y="3433020"/>
        <a:ext cx="1322131" cy="836322"/>
      </dsp:txXfrm>
    </dsp:sp>
    <dsp:sp modelId="{9CC02BF3-F402-48A9-8617-1A78CBE40C63}">
      <dsp:nvSpPr>
        <dsp:cNvPr id="0" name=""/>
        <dsp:cNvSpPr/>
      </dsp:nvSpPr>
      <dsp:spPr>
        <a:xfrm>
          <a:off x="5544516" y="0"/>
          <a:ext cx="1717712" cy="452184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使用地理处理工具</a:t>
          </a:r>
        </a:p>
      </dsp:txBody>
      <dsp:txXfrm>
        <a:off x="5544516" y="0"/>
        <a:ext cx="1717712" cy="1356552"/>
      </dsp:txXfrm>
    </dsp:sp>
    <dsp:sp modelId="{010F97D2-275B-4C5A-921B-9BFF1ED56358}">
      <dsp:nvSpPr>
        <dsp:cNvPr id="0" name=""/>
        <dsp:cNvSpPr/>
      </dsp:nvSpPr>
      <dsp:spPr>
        <a:xfrm>
          <a:off x="5716287" y="1356552"/>
          <a:ext cx="1374169" cy="29391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>
              <a:latin typeface="Arial"/>
              <a:ea typeface="微软雅黑"/>
              <a:cs typeface="ＭＳ Ｐゴシック"/>
            </a:rPr>
            <a:t>Toolbox </a:t>
          </a:r>
          <a:r>
            <a:rPr lang="zh-CN" altLang="en-US" sz="1200" b="1" kern="1200">
              <a:latin typeface="Arial"/>
              <a:ea typeface="微软雅黑"/>
              <a:cs typeface="ＭＳ Ｐゴシック"/>
            </a:rPr>
            <a:t>中的工具均能通过</a:t>
          </a:r>
          <a:r>
            <a:rPr lang="en-US" altLang="zh-CN" sz="1200" b="1" kern="1200">
              <a:latin typeface="Arial"/>
              <a:ea typeface="微软雅黑"/>
              <a:cs typeface="ＭＳ Ｐゴシック"/>
            </a:rPr>
            <a:t>arcpy</a:t>
          </a:r>
          <a:r>
            <a:rPr lang="zh-CN" altLang="en-US" sz="1200" b="1" kern="1200">
              <a:latin typeface="Arial"/>
              <a:ea typeface="微软雅黑"/>
              <a:cs typeface="ＭＳ Ｐゴシック"/>
            </a:rPr>
            <a:t>访问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5756535" y="1396800"/>
        <a:ext cx="1293673" cy="2858700"/>
      </dsp:txXfrm>
    </dsp:sp>
    <dsp:sp modelId="{6A6D9B1A-1E55-44E4-B60B-2E6829E212DD}">
      <dsp:nvSpPr>
        <dsp:cNvPr id="0" name=""/>
        <dsp:cNvSpPr/>
      </dsp:nvSpPr>
      <dsp:spPr>
        <a:xfrm>
          <a:off x="7391056" y="0"/>
          <a:ext cx="1717712" cy="452184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>
              <a:latin typeface="Arial"/>
              <a:ea typeface="微软雅黑"/>
              <a:cs typeface="ＭＳ Ｐゴシック"/>
            </a:rPr>
            <a:t>其他功能</a:t>
          </a:r>
        </a:p>
      </dsp:txBody>
      <dsp:txXfrm>
        <a:off x="7391056" y="0"/>
        <a:ext cx="1717712" cy="1356552"/>
      </dsp:txXfrm>
    </dsp:sp>
    <dsp:sp modelId="{80C89593-CF5F-4862-9D62-4936A0CEFF81}">
      <dsp:nvSpPr>
        <dsp:cNvPr id="0" name=""/>
        <dsp:cNvSpPr/>
      </dsp:nvSpPr>
      <dsp:spPr>
        <a:xfrm>
          <a:off x="7562828" y="1356938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Arial"/>
              <a:ea typeface="微软雅黑"/>
              <a:cs typeface="ＭＳ Ｐゴシック"/>
            </a:rPr>
            <a:t>发布服务</a:t>
          </a:r>
        </a:p>
      </dsp:txBody>
      <dsp:txXfrm>
        <a:off x="7588847" y="1382957"/>
        <a:ext cx="1322131" cy="836322"/>
      </dsp:txXfrm>
    </dsp:sp>
    <dsp:sp modelId="{48011B8D-B835-49E1-A9C5-08115E1F9145}">
      <dsp:nvSpPr>
        <dsp:cNvPr id="0" name=""/>
        <dsp:cNvSpPr/>
      </dsp:nvSpPr>
      <dsp:spPr>
        <a:xfrm>
          <a:off x="7562828" y="2381969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连接</a:t>
          </a:r>
          <a:r>
            <a:rPr lang="en-US" altLang="zh-CN" sz="1200" b="1" kern="1200">
              <a:latin typeface="Arial"/>
              <a:ea typeface="微软雅黑"/>
              <a:cs typeface="ＭＳ Ｐゴシック"/>
            </a:rPr>
            <a:t>ArcGIS Online/Portal</a:t>
          </a:r>
          <a:endParaRPr lang="zh-CN" altLang="en-US" sz="1200" b="1" kern="1200" dirty="0">
            <a:latin typeface="Arial"/>
            <a:ea typeface="微软雅黑"/>
            <a:cs typeface="ＭＳ Ｐゴシック"/>
          </a:endParaRPr>
        </a:p>
      </dsp:txBody>
      <dsp:txXfrm>
        <a:off x="7588847" y="2407988"/>
        <a:ext cx="1322131" cy="836322"/>
      </dsp:txXfrm>
    </dsp:sp>
    <dsp:sp modelId="{F5F8DEC9-125E-4F6E-80A9-49685873468C}">
      <dsp:nvSpPr>
        <dsp:cNvPr id="0" name=""/>
        <dsp:cNvSpPr/>
      </dsp:nvSpPr>
      <dsp:spPr>
        <a:xfrm>
          <a:off x="7562828" y="3407001"/>
          <a:ext cx="1374169" cy="888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>
              <a:latin typeface="Arial"/>
              <a:ea typeface="微软雅黑"/>
              <a:cs typeface="ＭＳ Ｐゴシック"/>
            </a:rPr>
            <a:t>栅格读取</a:t>
          </a:r>
          <a:endParaRPr lang="en-US" altLang="zh-CN" sz="1200" b="1" kern="1200" dirty="0">
            <a:latin typeface="Arial"/>
            <a:ea typeface="微软雅黑"/>
            <a:cs typeface="ＭＳ Ｐゴシック"/>
          </a:endParaRPr>
        </a:p>
      </dsp:txBody>
      <dsp:txXfrm>
        <a:off x="7588847" y="3433020"/>
        <a:ext cx="1322131" cy="836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2019/9/14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83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206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1ED343-1598-48D0-9BD1-825A2D3A9E02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5901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056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041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51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2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88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6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42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435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516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50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50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0219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143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13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616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97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80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590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96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69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94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04D5C-1B2A-4E7A-BC73-4780EC87AF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0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840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450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36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95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16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50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2512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78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17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097881" y="2967336"/>
            <a:ext cx="7994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00CCFF"/>
                </a:solidFill>
                <a:latin typeface="+mj-ea"/>
                <a:ea typeface="+mj-ea"/>
              </a:rPr>
              <a:t>高效地理处理：</a:t>
            </a:r>
            <a:r>
              <a:rPr lang="en-US" altLang="zh-CN" sz="3200" dirty="0" smtClean="0">
                <a:solidFill>
                  <a:srgbClr val="00CCFF"/>
                </a:solidFill>
                <a:latin typeface="+mj-ea"/>
                <a:ea typeface="+mj-ea"/>
              </a:rPr>
              <a:t>python</a:t>
            </a:r>
            <a:r>
              <a:rPr lang="zh-CN" altLang="en-US" sz="3200" dirty="0" smtClean="0">
                <a:solidFill>
                  <a:srgbClr val="00CCFF"/>
                </a:solidFill>
                <a:latin typeface="+mj-ea"/>
                <a:ea typeface="+mj-ea"/>
              </a:rPr>
              <a:t>在</a:t>
            </a:r>
            <a:r>
              <a:rPr lang="en-US" altLang="zh-CN" sz="3200" dirty="0" smtClean="0">
                <a:solidFill>
                  <a:srgbClr val="00CCFF"/>
                </a:solidFill>
                <a:latin typeface="+mj-ea"/>
                <a:ea typeface="+mj-ea"/>
              </a:rPr>
              <a:t>GIS</a:t>
            </a:r>
            <a:r>
              <a:rPr lang="zh-CN" altLang="en-US" sz="3200" dirty="0" smtClean="0">
                <a:solidFill>
                  <a:srgbClr val="00CCFF"/>
                </a:solidFill>
                <a:latin typeface="+mj-ea"/>
                <a:ea typeface="+mj-ea"/>
              </a:rPr>
              <a:t>中的应用实例</a:t>
            </a:r>
            <a:endParaRPr lang="zh-CN" altLang="en-US" sz="3200" dirty="0">
              <a:solidFill>
                <a:srgbClr val="00CCFF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5085184"/>
            <a:ext cx="2724497" cy="947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91708" y="2769835"/>
            <a:ext cx="9406467" cy="749945"/>
          </a:xfrm>
          <a:prstGeom prst="rect">
            <a:avLst/>
          </a:prstGeom>
        </p:spPr>
        <p:txBody>
          <a:bodyPr/>
          <a:lstStyle>
            <a:lvl1pPr algn="ctr">
              <a:defRPr sz="34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89360" y="3663796"/>
            <a:ext cx="9411163" cy="474191"/>
          </a:xfrm>
          <a:prstGeom prst="rect">
            <a:avLst/>
          </a:prstGeom>
        </p:spPr>
        <p:txBody>
          <a:bodyPr/>
          <a:lstStyle>
            <a:lvl1pPr algn="ctr">
              <a:buNone/>
              <a:defRPr sz="2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" y="249386"/>
            <a:ext cx="1704188" cy="5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047200"/>
            <a:ext cx="12192000" cy="210188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3"/>
          <p:cNvSpPr>
            <a:spLocks noGrp="1"/>
          </p:cNvSpPr>
          <p:nvPr>
            <p:ph type="ctrTitle"/>
          </p:nvPr>
        </p:nvSpPr>
        <p:spPr>
          <a:xfrm>
            <a:off x="1298045" y="2708921"/>
            <a:ext cx="9406467" cy="893961"/>
          </a:xfrm>
          <a:prstGeom prst="rect">
            <a:avLst/>
          </a:prstGeom>
        </p:spPr>
        <p:txBody>
          <a:bodyPr/>
          <a:lstStyle>
            <a:lvl1pPr algn="ctr">
              <a:defRPr sz="34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" y="249386"/>
            <a:ext cx="1704188" cy="587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82" y="0"/>
            <a:ext cx="12249993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5557" y="315911"/>
            <a:ext cx="12197557" cy="733728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82" y="6381329"/>
            <a:ext cx="12249993" cy="476533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6751" y="1220783"/>
            <a:ext cx="10805847" cy="4799321"/>
          </a:xfrm>
          <a:prstGeom prst="rect">
            <a:avLst/>
          </a:prstGeom>
        </p:spPr>
        <p:txBody>
          <a:bodyPr/>
          <a:lstStyle>
            <a:lvl1pPr>
              <a:buNone/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404665"/>
            <a:ext cx="10846627" cy="533921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72" y="1268760"/>
            <a:ext cx="4396455" cy="40211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" y="249386"/>
            <a:ext cx="1704188" cy="587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>
            <a:extLst>
              <a:ext uri="{FF2B5EF4-FFF2-40B4-BE49-F238E27FC236}">
                <a16:creationId xmlns:a16="http://schemas.microsoft.com/office/drawing/2014/main" id="{B60A1259-0AA7-42B1-BF61-D74A0DA8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4457" y="1575846"/>
            <a:ext cx="11234058" cy="49410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14400" y="1078995"/>
            <a:ext cx="10363200" cy="3077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788"/>
            </a:lvl2pPr>
            <a:lvl3pPr marL="0" indent="0">
              <a:buNone/>
              <a:defRPr sz="788"/>
            </a:lvl3pPr>
            <a:lvl4pPr marL="0" indent="0">
              <a:buNone/>
              <a:defRPr sz="788"/>
            </a:lvl4pPr>
            <a:lvl5pPr marL="0" indent="0">
              <a:buNone/>
              <a:defRPr sz="788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7C58C3-41D4-4898-9A59-0FA118C162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71" y="405553"/>
            <a:ext cx="1975927" cy="6895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9619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>
            <a:extLst>
              <a:ext uri="{FF2B5EF4-FFF2-40B4-BE49-F238E27FC236}">
                <a16:creationId xmlns:a16="http://schemas.microsoft.com/office/drawing/2014/main" id="{0F6DE74D-1078-4FD8-8F66-2B26A06DC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4457" y="1364343"/>
            <a:ext cx="11234058" cy="51525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592E20-59EA-4B99-B28E-88537948E1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71" y="405553"/>
            <a:ext cx="1975927" cy="6895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268533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30965"/>
            <a:ext cx="12192000" cy="586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570743" y="272328"/>
            <a:ext cx="10805847" cy="533921"/>
          </a:xfrm>
        </p:spPr>
        <p:txBody>
          <a:bodyPr/>
          <a:lstStyle>
            <a:lvl1pPr algn="l">
              <a:defRPr sz="261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0"/>
          </p:nvPr>
        </p:nvSpPr>
        <p:spPr>
          <a:xfrm>
            <a:off x="573435" y="973835"/>
            <a:ext cx="11059569" cy="5361163"/>
          </a:xfrm>
        </p:spPr>
        <p:txBody>
          <a:bodyPr>
            <a:normAutofit/>
          </a:bodyPr>
          <a:lstStyle>
            <a:lvl1pPr>
              <a:defRPr sz="174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45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5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5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5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3815" y="6334999"/>
            <a:ext cx="1459409" cy="50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156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0" y="-27387"/>
            <a:ext cx="12199621" cy="1008113"/>
          </a:xfrm>
          <a:prstGeom prst="rect">
            <a:avLst/>
          </a:prstGeom>
        </p:spPr>
      </p:pic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1166888"/>
            <a:ext cx="10805847" cy="4957145"/>
          </a:xfrm>
          <a:prstGeom prst="rect">
            <a:avLst/>
          </a:prstGeom>
        </p:spPr>
        <p:txBody>
          <a:bodyPr/>
          <a:lstStyle>
            <a:lvl1pPr>
              <a:buNone/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260649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6105176"/>
            <a:ext cx="1923012" cy="6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62" r:id="rId2"/>
    <p:sldLayoutId id="2147483957" r:id="rId3"/>
    <p:sldLayoutId id="2147483958" r:id="rId4"/>
    <p:sldLayoutId id="2147483959" r:id="rId5"/>
    <p:sldLayoutId id="2147483963" r:id="rId6"/>
    <p:sldLayoutId id="2147483964" r:id="rId7"/>
    <p:sldLayoutId id="2147483965" r:id="rId8"/>
    <p:sldLayoutId id="2147483966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uanb/python_basics_for_g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rac.osgeo.org/geos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ribas/contextily" TargetMode="External"/><Relationship Id="rId2" Type="http://schemas.openxmlformats.org/officeDocument/2006/relationships/hyperlink" Target="http://geopandas.org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desktop.arcgis.com/zh-cn/arcmap/latest/analyze/arcpy/what-is-arcpy-.htm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hyperlink" Target="https://pro.arcgis.com/zh-cn/pro-app/arcpy/get-started/a-quick-tour-of-arcpy.htm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zh-cn/arcmap/latest/analyze/arcpy-functions/searchcursor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hyperlink" Target="https://en.wikipedia.org/wiki/File:Python_logo_and_wordmark.sv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zh-cn/arcmap/latest/analyze/executing-tools/64bit-background.ht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drivers/vector/filegdb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pythonthehardway.org/boo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docs.python.org/3/whatsnew/3.0.html" TargetMode="External"/><Relationship Id="rId4" Type="http://schemas.openxmlformats.org/officeDocument/2006/relationships/hyperlink" Target="http://py3readine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pycharm/download/" TargetMode="External"/><Relationship Id="rId3" Type="http://schemas.openxmlformats.org/officeDocument/2006/relationships/hyperlink" Target="https://www.python.org/downloads/" TargetMode="External"/><Relationship Id="rId7" Type="http://schemas.openxmlformats.org/officeDocument/2006/relationships/hyperlink" Target="https://www.sublimetext.com/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mirrors.tuna.tsinghua.edu.cn/anaconda/archive/" TargetMode="External"/><Relationship Id="rId10" Type="http://schemas.openxmlformats.org/officeDocument/2006/relationships/hyperlink" Target="http://desktop.arcgis.com/zh-cn/arcmap/latest/analyze/executing-tools/64bit-background.htm" TargetMode="External"/><Relationship Id="rId4" Type="http://schemas.openxmlformats.org/officeDocument/2006/relationships/hyperlink" Target="https://www.anaconda.com/distribution/" TargetMode="Externa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34205" y="6481366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https://github.com/xuanb/python_basics_for_gis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 &amp; </a:t>
            </a:r>
            <a:r>
              <a:rPr lang="zh-CN" altLang="en-US" dirty="0" smtClean="0"/>
              <a:t>环境变量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415"/>
          <a:stretch/>
        </p:blipFill>
        <p:spPr>
          <a:xfrm>
            <a:off x="8112224" y="1003694"/>
            <a:ext cx="3103286" cy="5299226"/>
          </a:xfrm>
          <a:prstGeom prst="rect">
            <a:avLst/>
          </a:prstGeom>
        </p:spPr>
      </p:pic>
      <p:pic>
        <p:nvPicPr>
          <p:cNvPr id="5" name="Picture 2" descr="https://timgsa.baidu.com/timg?image&amp;quality=80&amp;size=b9999_10000&amp;sec=1568030537108&amp;di=483e31fbe2027e8f08d987c13fca765e&amp;imgtype=0&amp;src=http%3A%2F%2Fpictes.oss-cn-beijing.aliyuncs.com%2F%25E8%25BF%2590%25E8%2590%25A5%2Fanaconda%25E5%25AE%2589%25E8%25A3%2585%25E6%2595%2599%25E7%25A8%258B%2F%25E6%25AD%25A5%25E9%25AA%25A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6"/>
          <a:stretch/>
        </p:blipFill>
        <p:spPr bwMode="auto">
          <a:xfrm>
            <a:off x="479376" y="1220783"/>
            <a:ext cx="5747809" cy="321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1316"/>
          <a:stretch/>
        </p:blipFill>
        <p:spPr>
          <a:xfrm>
            <a:off x="479375" y="4581128"/>
            <a:ext cx="5944663" cy="17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数据分析与可视化：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 err="1" smtClean="0"/>
              <a:t>NumPy</a:t>
            </a:r>
            <a:r>
              <a:rPr lang="en-US" altLang="zh-CN" dirty="0" smtClean="0"/>
              <a:t>: </a:t>
            </a:r>
            <a:r>
              <a:rPr lang="zh-CN" altLang="en-US" dirty="0" smtClean="0"/>
              <a:t>输入输出均为数组，可以进行快速的数组处理。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Pandas: </a:t>
            </a:r>
            <a:r>
              <a:rPr lang="zh-CN" altLang="en-US" dirty="0" smtClean="0"/>
              <a:t>提供数据模型和工具用来进行高效的数据处理与分析。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SciPy</a:t>
            </a:r>
            <a:r>
              <a:rPr lang="zh-CN" altLang="en-US" dirty="0" smtClean="0"/>
              <a:t>：包含了很多处理高阶数学问题的函数，以及一些数据可视化的函数。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Matplotlib</a:t>
            </a:r>
            <a:r>
              <a:rPr lang="zh-CN" altLang="en-US" dirty="0" smtClean="0"/>
              <a:t>：最为知名的数据可视化包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err="1" smtClean="0"/>
              <a:t>Scikit</a:t>
            </a:r>
            <a:r>
              <a:rPr lang="en-US" altLang="zh-CN" dirty="0" smtClean="0"/>
              <a:t>-learn:</a:t>
            </a:r>
            <a:r>
              <a:rPr lang="en-US" altLang="zh-CN" dirty="0"/>
              <a:t> </a:t>
            </a:r>
            <a:r>
              <a:rPr lang="zh-CN" altLang="en-US" dirty="0" smtClean="0"/>
              <a:t>包括统计、回归、分类、聚类等工具。该包是基于</a:t>
            </a:r>
            <a:r>
              <a:rPr lang="en-US" altLang="zh-CN" dirty="0" err="1" smtClean="0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Matplotib</a:t>
            </a:r>
            <a:r>
              <a:rPr lang="zh-CN" altLang="en-US" dirty="0" smtClean="0"/>
              <a:t>创建的。</a:t>
            </a:r>
            <a:r>
              <a:rPr lang="en-US" altLang="zh-CN" dirty="0" smtClean="0"/>
              <a:t> </a:t>
            </a:r>
          </a:p>
          <a:p>
            <a:pPr marL="0" indent="0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科学常用站点包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6751" y="1268760"/>
            <a:ext cx="10805847" cy="479932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GDAL</a:t>
            </a:r>
            <a:r>
              <a:rPr lang="zh-CN" altLang="en-US" dirty="0" smtClean="0"/>
              <a:t>：</a:t>
            </a:r>
            <a:r>
              <a:rPr lang="zh-CN" altLang="en-US" dirty="0" smtClean="0"/>
              <a:t>处理矢量及栅格数据</a:t>
            </a:r>
            <a:r>
              <a:rPr lang="zh-CN" altLang="en-US" dirty="0" smtClean="0"/>
              <a:t>的基础包（很多模块都基于</a:t>
            </a:r>
            <a:r>
              <a:rPr lang="en-US" altLang="zh-CN" dirty="0" smtClean="0"/>
              <a:t>GDAL</a:t>
            </a:r>
            <a:r>
              <a:rPr lang="zh-CN" altLang="en-US" dirty="0" smtClean="0"/>
              <a:t>），主要用于栅格处理。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Geopandas</a:t>
            </a:r>
            <a:r>
              <a:rPr lang="zh-CN" altLang="en-US" dirty="0" smtClean="0"/>
              <a:t>：</a:t>
            </a:r>
            <a:r>
              <a:rPr lang="zh-CN" altLang="en-US" dirty="0"/>
              <a:t>结合了</a:t>
            </a:r>
            <a:r>
              <a:rPr lang="en-US" altLang="zh-CN" dirty="0"/>
              <a:t>Pandas</a:t>
            </a:r>
            <a:r>
              <a:rPr lang="zh-CN" altLang="en-US" dirty="0"/>
              <a:t>与</a:t>
            </a:r>
            <a:r>
              <a:rPr lang="en-US" altLang="zh-CN" dirty="0"/>
              <a:t>Shapely</a:t>
            </a:r>
            <a:r>
              <a:rPr lang="zh-CN" altLang="en-US" dirty="0"/>
              <a:t>的</a:t>
            </a:r>
            <a:r>
              <a:rPr lang="zh-CN" altLang="en-US" dirty="0" smtClean="0"/>
              <a:t>功能，使处理空间数据更加简单。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Shapely</a:t>
            </a:r>
            <a:r>
              <a:rPr lang="zh-CN" altLang="en-US" dirty="0" smtClean="0"/>
              <a:t>：用于处理和分析平面几何对象 （基于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"/>
              </a:rPr>
              <a:t>GEOS</a:t>
            </a:r>
            <a:r>
              <a:rPr lang="zh-CN" altLang="en-US" dirty="0" smtClean="0"/>
              <a:t>，一个开源的几何引擎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Fiona</a:t>
            </a:r>
            <a:r>
              <a:rPr lang="zh-CN" altLang="en-US" dirty="0" smtClean="0"/>
              <a:t>：用于读写空间数据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Pyproj</a:t>
            </a:r>
            <a:r>
              <a:rPr lang="zh-CN" altLang="en-US" dirty="0"/>
              <a:t>：</a:t>
            </a:r>
            <a:r>
              <a:rPr lang="zh-CN" altLang="en-US" dirty="0" smtClean="0"/>
              <a:t>执行投影变换</a:t>
            </a:r>
            <a:r>
              <a:rPr lang="en-US" altLang="zh-CN" dirty="0" smtClean="0"/>
              <a:t>(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PROJ).</a:t>
            </a:r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Pysal</a:t>
            </a:r>
            <a:r>
              <a:rPr lang="zh-CN" altLang="en-US" dirty="0" smtClean="0"/>
              <a:t>：空间分析函数库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Geopy</a:t>
            </a:r>
            <a:r>
              <a:rPr lang="zh-CN" altLang="en-US" dirty="0" smtClean="0"/>
              <a:t>：地理编码库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GeoViews</a:t>
            </a:r>
            <a:r>
              <a:rPr lang="zh-CN" altLang="en-US" dirty="0" smtClean="0"/>
              <a:t>：基于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交互地图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Networkx</a:t>
            </a:r>
            <a:r>
              <a:rPr lang="zh-CN" altLang="en-US" dirty="0" smtClean="0"/>
              <a:t>：网络分析与路线分析</a:t>
            </a:r>
            <a:r>
              <a:rPr lang="en-US" altLang="zh-CN" dirty="0" smtClean="0"/>
              <a:t> </a:t>
            </a:r>
            <a:r>
              <a:rPr lang="en-US" altLang="zh-CN" dirty="0"/>
              <a:t>(e.g. </a:t>
            </a:r>
            <a:r>
              <a:rPr lang="en-US" altLang="zh-CN" dirty="0" err="1"/>
              <a:t>Dijkstra</a:t>
            </a:r>
            <a:r>
              <a:rPr lang="en-US" altLang="zh-CN" dirty="0"/>
              <a:t> and A* 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Cartopy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用于制图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Scipy.spatial</a:t>
            </a:r>
            <a:r>
              <a:rPr lang="zh-CN" altLang="en-US" dirty="0" smtClean="0"/>
              <a:t>：空间数据算法与数据结构库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Rtree</a:t>
            </a:r>
            <a:r>
              <a:rPr lang="zh-CN" altLang="en-US" dirty="0" smtClean="0"/>
              <a:t>：用于空间索引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Rasterio</a:t>
            </a:r>
            <a:r>
              <a:rPr lang="zh-CN" altLang="en-US" dirty="0" smtClean="0"/>
              <a:t>：快速的栅格</a:t>
            </a:r>
            <a:r>
              <a:rPr lang="en-US" altLang="zh-CN" dirty="0" smtClean="0"/>
              <a:t>I/O</a:t>
            </a:r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RSGISLib</a:t>
            </a:r>
            <a:r>
              <a:rPr lang="zh-CN" altLang="en-US" dirty="0" smtClean="0"/>
              <a:t>：遥感与</a:t>
            </a:r>
            <a:r>
              <a:rPr lang="en-US" altLang="zh-CN" dirty="0" smtClean="0"/>
              <a:t>GIS</a:t>
            </a:r>
            <a:r>
              <a:rPr lang="zh-CN" altLang="en-US" dirty="0" smtClean="0"/>
              <a:t>软件库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常用站点包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7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/>
              <a:t>：空间数据可视化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360652" y="1412776"/>
            <a:ext cx="113772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打开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Command Prompt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或 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Anaconda Prompt (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取决于有没有配置环境变量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查看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conda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安装情况</a:t>
            </a:r>
            <a:endParaRPr lang="en-US" altLang="zh-C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version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3.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添加清华 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Anaconda 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仓库与第三方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源 （不添创建新环境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安装库会很慢）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https://mirrors.tuna.tsinghua.edu.cn/anaconda/pkgs/free/</a:t>
            </a: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--add channels https://mirrors.tuna.tsinghua.edu.cn/anaconda/pkgs/main/</a:t>
            </a: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--set 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show_channel_urls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yes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4.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更新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conda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到最新版本 （可以省略该步骤）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update conda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5.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创建新环境，名称为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gis3x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python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版本为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3.7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（名称可以自定义）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 create --name gis3x python=3.7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6.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激活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gis3x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环境</a:t>
            </a:r>
            <a:endParaRPr lang="en-US" altLang="zh-C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activate gis3x</a:t>
            </a: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6.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安装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geopandas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contextily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(conda install 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会安装最新版本的包，并且安装该包的依赖包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install -y 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geopandas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contextily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：空间数据可视化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78" y="1196752"/>
            <a:ext cx="972321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3.7</a:t>
            </a:r>
          </a:p>
          <a:p>
            <a:r>
              <a:rPr lang="zh-CN" altLang="en-US" dirty="0"/>
              <a:t>核心第三方包：</a:t>
            </a:r>
            <a:r>
              <a:rPr lang="en-US" altLang="zh-CN" u="sng" dirty="0" err="1">
                <a:hlinkClick r:id="rId2"/>
              </a:rPr>
              <a:t>geopandas</a:t>
            </a:r>
            <a:r>
              <a:rPr lang="zh-CN" altLang="en-US" dirty="0"/>
              <a:t> </a:t>
            </a:r>
            <a:r>
              <a:rPr lang="en-US" altLang="zh-CN" dirty="0"/>
              <a:t>&amp; </a:t>
            </a:r>
            <a:r>
              <a:rPr lang="en-US" altLang="zh-CN" u="sng" dirty="0" err="1">
                <a:hlinkClick r:id="rId3"/>
              </a:rPr>
              <a:t>contextily</a:t>
            </a:r>
            <a:endParaRPr lang="zh-CN" altLang="en-US" dirty="0"/>
          </a:p>
          <a:p>
            <a:r>
              <a:rPr lang="zh-CN" altLang="en-US" dirty="0" smtClean="0"/>
              <a:t>数据 （</a:t>
            </a:r>
            <a:r>
              <a:rPr lang="en-US" altLang="zh-CN" dirty="0" smtClean="0"/>
              <a:t>Exercise1/data/</a:t>
            </a:r>
            <a:r>
              <a:rPr lang="zh-CN" altLang="en-US" dirty="0" smtClean="0"/>
              <a:t>）：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u="sng" dirty="0"/>
              <a:t>shan3xi.json</a:t>
            </a:r>
            <a:r>
              <a:rPr lang="zh-CN" altLang="en-US" dirty="0"/>
              <a:t>：陕西省行政区划</a:t>
            </a:r>
            <a:r>
              <a:rPr lang="en-US" altLang="zh-CN" dirty="0" err="1"/>
              <a:t>geojson</a:t>
            </a:r>
            <a:r>
              <a:rPr lang="zh-CN" altLang="en-US" dirty="0"/>
              <a:t>格式文件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u="sng" dirty="0"/>
              <a:t>pois.txt</a:t>
            </a:r>
            <a:r>
              <a:rPr lang="en-US" altLang="zh-CN" dirty="0"/>
              <a:t>: </a:t>
            </a:r>
            <a:r>
              <a:rPr lang="zh-CN" altLang="en-US" dirty="0"/>
              <a:t>陕西省内旅游景点</a:t>
            </a:r>
            <a:r>
              <a:rPr lang="zh-CN" altLang="en-US" dirty="0" smtClean="0"/>
              <a:t>数据，有噪音，坐标系</a:t>
            </a:r>
            <a:r>
              <a:rPr lang="en-US" altLang="zh-CN" dirty="0" smtClean="0"/>
              <a:t>4326 (</a:t>
            </a:r>
            <a:r>
              <a:rPr lang="zh-CN" altLang="en-US" dirty="0" smtClean="0"/>
              <a:t>经度字段：</a:t>
            </a:r>
            <a:r>
              <a:rPr lang="en-US" altLang="zh-CN" dirty="0" err="1" smtClean="0"/>
              <a:t>lng</a:t>
            </a:r>
            <a:r>
              <a:rPr lang="zh-CN" altLang="en-US" dirty="0" smtClean="0"/>
              <a:t>，维度字段：</a:t>
            </a:r>
            <a:r>
              <a:rPr lang="en-US" altLang="zh-CN" dirty="0" err="1" smtClean="0"/>
              <a:t>lat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Jupyter</a:t>
            </a:r>
            <a:r>
              <a:rPr lang="en-US" altLang="zh-CN" dirty="0" smtClean="0"/>
              <a:t> Notebook </a:t>
            </a:r>
            <a:r>
              <a:rPr lang="zh-CN" altLang="en-US" dirty="0" smtClean="0"/>
              <a:t>文件：</a:t>
            </a:r>
            <a:r>
              <a:rPr lang="en-US" altLang="zh-CN" dirty="0" err="1"/>
              <a:t>SpatialDataVisualization.ipynb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：空间数据可视化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04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优点：</a:t>
            </a:r>
            <a:endParaRPr lang="en-US" altLang="zh-CN" dirty="0" smtClean="0"/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</a:rPr>
              <a:t>经济成本为零：</a:t>
            </a:r>
            <a:r>
              <a:rPr lang="en-US" altLang="zh-CN" sz="1800" dirty="0" smtClean="0">
                <a:solidFill>
                  <a:schemeClr val="bg1"/>
                </a:solidFill>
              </a:rPr>
              <a:t>Python</a:t>
            </a:r>
            <a:r>
              <a:rPr lang="zh-CN" altLang="en-US" sz="1800" dirty="0" smtClean="0">
                <a:solidFill>
                  <a:schemeClr val="bg1"/>
                </a:solidFill>
              </a:rPr>
              <a:t>中的所有模块都是免费的（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arcpy</a:t>
            </a:r>
            <a:r>
              <a:rPr lang="zh-CN" altLang="en-US" sz="1800" dirty="0" smtClean="0">
                <a:solidFill>
                  <a:schemeClr val="bg1"/>
                </a:solidFill>
              </a:rPr>
              <a:t>除外）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更</a:t>
            </a:r>
            <a:r>
              <a:rPr lang="zh-CN" altLang="en-US" sz="1800" dirty="0" smtClean="0">
                <a:solidFill>
                  <a:schemeClr val="bg1"/>
                </a:solidFill>
              </a:rPr>
              <a:t>有利于学习与理解地理处理的原理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</a:rPr>
              <a:t>处理效率很高：可以用于处理大数据，脚本复用性高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灵活性</a:t>
            </a:r>
            <a:r>
              <a:rPr lang="zh-CN" altLang="en-US" sz="1800" dirty="0" smtClean="0">
                <a:solidFill>
                  <a:schemeClr val="bg1"/>
                </a:solidFill>
              </a:rPr>
              <a:t>高：支持多种多样的数据格式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多种</a:t>
            </a:r>
            <a:r>
              <a:rPr lang="zh-CN" altLang="en-US" sz="1800" dirty="0" smtClean="0">
                <a:solidFill>
                  <a:schemeClr val="bg1"/>
                </a:solidFill>
              </a:rPr>
              <a:t>可选的第三方库</a:t>
            </a:r>
            <a:r>
              <a:rPr lang="en-US" altLang="zh-CN" sz="1800" dirty="0" smtClean="0">
                <a:solidFill>
                  <a:schemeClr val="bg1"/>
                </a:solidFill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</a:rPr>
              <a:t>应用：如使用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GeoDiango+PostGIS</a:t>
            </a:r>
            <a:r>
              <a:rPr lang="zh-CN" altLang="en-US" sz="1800" dirty="0" smtClean="0">
                <a:solidFill>
                  <a:schemeClr val="bg1"/>
                </a:solidFill>
              </a:rPr>
              <a:t>实现</a:t>
            </a:r>
            <a:r>
              <a:rPr lang="en-US" altLang="zh-CN" sz="1800" dirty="0" smtClean="0">
                <a:solidFill>
                  <a:schemeClr val="bg1"/>
                </a:solidFill>
              </a:rPr>
              <a:t>Web-GIS</a:t>
            </a:r>
            <a:r>
              <a:rPr lang="zh-CN" altLang="en-US" sz="1800" dirty="0" smtClean="0">
                <a:solidFill>
                  <a:schemeClr val="bg1"/>
                </a:solidFill>
              </a:rPr>
              <a:t>应用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学习成本高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简单的数据可视化，数据编辑及地理处理比使用</a:t>
            </a:r>
            <a:r>
              <a:rPr lang="en-US" altLang="zh-CN" sz="1800" dirty="0">
                <a:solidFill>
                  <a:schemeClr val="bg1"/>
                </a:solidFill>
              </a:rPr>
              <a:t>GIS</a:t>
            </a:r>
            <a:r>
              <a:rPr lang="zh-CN" altLang="en-US" sz="1800" dirty="0">
                <a:solidFill>
                  <a:schemeClr val="bg1"/>
                </a:solidFill>
              </a:rPr>
              <a:t>软件更为复杂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for GIS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873430" y="4571741"/>
            <a:ext cx="4392488" cy="1440160"/>
            <a:chOff x="3873430" y="4414200"/>
            <a:chExt cx="4392488" cy="1440160"/>
          </a:xfrm>
        </p:grpSpPr>
        <p:sp>
          <p:nvSpPr>
            <p:cNvPr id="9" name="横卷形 8"/>
            <p:cNvSpPr/>
            <p:nvPr/>
          </p:nvSpPr>
          <p:spPr>
            <a:xfrm>
              <a:off x="3873430" y="4414200"/>
              <a:ext cx="4392488" cy="1440160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GIS</a:t>
              </a:r>
              <a:r>
                <a:rPr lang="zh-CN" altLang="en-US" sz="2000" dirty="0" smtClean="0"/>
                <a:t>软件</a:t>
              </a:r>
              <a:r>
                <a:rPr lang="en-US" altLang="zh-CN" sz="2000" dirty="0" smtClean="0"/>
                <a:t> + Python</a:t>
              </a:r>
              <a:endParaRPr lang="zh-CN" altLang="en-US" sz="20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6" y="4709823"/>
              <a:ext cx="936104" cy="81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7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in ArcGIS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8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站点包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en-US" altLang="zh-CN" dirty="0" smtClean="0"/>
              <a:t> &amp; ArcGIS API for 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3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4F9B5-270F-4C2D-BE95-1FDEF1B2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ArcPy</a:t>
            </a:r>
            <a:r>
              <a:rPr lang="en-US" altLang="zh-CN" dirty="0" smtClean="0"/>
              <a:t> (2.x &amp; 3.x):</a:t>
            </a:r>
          </a:p>
          <a:p>
            <a:pPr marL="0" indent="0"/>
            <a:r>
              <a:rPr lang="en-US" altLang="zh-CN" dirty="0" smtClean="0"/>
              <a:t>Python</a:t>
            </a:r>
            <a:r>
              <a:rPr lang="zh-CN" altLang="en-US" dirty="0"/>
              <a:t>库，为用户提供了使用</a:t>
            </a:r>
            <a:r>
              <a:rPr lang="en-US" altLang="zh-CN" dirty="0"/>
              <a:t>Python</a:t>
            </a:r>
            <a:r>
              <a:rPr lang="zh-CN" altLang="en-US" dirty="0"/>
              <a:t>语言操作</a:t>
            </a:r>
            <a:r>
              <a:rPr lang="zh-CN" altLang="en-US" dirty="0" smtClean="0"/>
              <a:t>所有</a:t>
            </a:r>
            <a:r>
              <a:rPr lang="en-US" altLang="zh-CN" dirty="0" smtClean="0"/>
              <a:t>ArcGIS</a:t>
            </a:r>
            <a:r>
              <a:rPr lang="zh-CN" altLang="en-US" dirty="0" smtClean="0"/>
              <a:t>桌面地理</a:t>
            </a:r>
            <a:r>
              <a:rPr lang="zh-CN" altLang="en-US" dirty="0"/>
              <a:t>处理工具（包括扩展模块）的入口，并提供了多种有用的函数和类，以用于处理和查询</a:t>
            </a:r>
            <a:r>
              <a:rPr lang="en-US" altLang="zh-CN" dirty="0"/>
              <a:t>GIS</a:t>
            </a:r>
            <a:r>
              <a:rPr lang="zh-CN" altLang="en-US" dirty="0"/>
              <a:t>数据。</a:t>
            </a:r>
            <a:endParaRPr lang="en-US" altLang="zh-CN" dirty="0"/>
          </a:p>
          <a:p>
            <a:pPr marL="685800" lvl="1"/>
            <a:r>
              <a:rPr lang="en-US" altLang="zh-CN" sz="1800" dirty="0" smtClean="0">
                <a:solidFill>
                  <a:schemeClr val="bg1"/>
                </a:solidFill>
              </a:rPr>
              <a:t>ArcGIS </a:t>
            </a:r>
            <a:r>
              <a:rPr lang="en-US" altLang="zh-CN" sz="1800" dirty="0">
                <a:solidFill>
                  <a:schemeClr val="bg1"/>
                </a:solidFill>
              </a:rPr>
              <a:t>Pro </a:t>
            </a:r>
            <a:r>
              <a:rPr lang="en-US" altLang="zh-CN" sz="1800" dirty="0" smtClean="0">
                <a:solidFill>
                  <a:schemeClr val="bg1"/>
                </a:solidFill>
              </a:rPr>
              <a:t>2.4 </a:t>
            </a:r>
            <a:r>
              <a:rPr lang="en-US" altLang="zh-CN" sz="1800" dirty="0">
                <a:solidFill>
                  <a:schemeClr val="bg1"/>
                </a:solidFill>
              </a:rPr>
              <a:t>python version 3.6</a:t>
            </a:r>
          </a:p>
          <a:p>
            <a:pPr marL="685800" lvl="1"/>
            <a:r>
              <a:rPr lang="en-US" altLang="zh-CN" sz="1800" dirty="0">
                <a:solidFill>
                  <a:schemeClr val="bg1"/>
                </a:solidFill>
              </a:rPr>
              <a:t>ArcGIS Desktop </a:t>
            </a:r>
            <a:r>
              <a:rPr lang="en-US" altLang="zh-CN" sz="1800" dirty="0" smtClean="0">
                <a:solidFill>
                  <a:schemeClr val="bg1"/>
                </a:solidFill>
              </a:rPr>
              <a:t>10.7 python </a:t>
            </a:r>
            <a:r>
              <a:rPr lang="en-US" altLang="zh-CN" sz="1800" dirty="0">
                <a:solidFill>
                  <a:schemeClr val="bg1"/>
                </a:solidFill>
              </a:rPr>
              <a:t>version </a:t>
            </a:r>
            <a:r>
              <a:rPr lang="en-US" altLang="zh-CN" sz="1800" dirty="0" smtClean="0">
                <a:solidFill>
                  <a:schemeClr val="bg1"/>
                </a:solidFill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</a:rPr>
              <a:t>（</a:t>
            </a:r>
            <a:r>
              <a:rPr lang="en-US" altLang="zh-CN" sz="1800" dirty="0" smtClean="0">
                <a:solidFill>
                  <a:schemeClr val="bg1"/>
                </a:solidFill>
              </a:rPr>
              <a:t>ArcGIS Desktop</a:t>
            </a:r>
            <a:r>
              <a:rPr lang="zh-CN" altLang="en-US" sz="1800" dirty="0" smtClean="0">
                <a:solidFill>
                  <a:schemeClr val="bg1"/>
                </a:solidFill>
              </a:rPr>
              <a:t>会持续对</a:t>
            </a:r>
            <a:r>
              <a:rPr lang="en-US" altLang="zh-CN" sz="1800" dirty="0" smtClean="0">
                <a:solidFill>
                  <a:schemeClr val="bg1"/>
                </a:solidFill>
              </a:rPr>
              <a:t>2.x</a:t>
            </a:r>
            <a:r>
              <a:rPr lang="zh-CN" altLang="en-US" sz="1800" dirty="0" smtClean="0">
                <a:solidFill>
                  <a:schemeClr val="bg1"/>
                </a:solidFill>
              </a:rPr>
              <a:t>进行支持，虽然</a:t>
            </a:r>
            <a:r>
              <a:rPr lang="en-US" altLang="zh-CN" sz="1800" dirty="0" smtClean="0">
                <a:solidFill>
                  <a:schemeClr val="bg1"/>
                </a:solidFill>
              </a:rPr>
              <a:t>Python2x</a:t>
            </a:r>
            <a:r>
              <a:rPr lang="zh-CN" altLang="en-US" sz="1800" dirty="0" smtClean="0">
                <a:solidFill>
                  <a:schemeClr val="bg1"/>
                </a:solidFill>
              </a:rPr>
              <a:t>在</a:t>
            </a:r>
            <a:r>
              <a:rPr lang="en-US" altLang="zh-CN" sz="1800" dirty="0" smtClean="0">
                <a:solidFill>
                  <a:schemeClr val="bg1"/>
                </a:solidFill>
              </a:rPr>
              <a:t>2020</a:t>
            </a:r>
            <a:r>
              <a:rPr lang="zh-CN" altLang="en-US" sz="1800" dirty="0" smtClean="0">
                <a:solidFill>
                  <a:schemeClr val="bg1"/>
                </a:solidFill>
              </a:rPr>
              <a:t>年</a:t>
            </a:r>
            <a:r>
              <a:rPr lang="en-US" altLang="zh-CN" sz="1800" dirty="0" smtClean="0">
                <a:solidFill>
                  <a:schemeClr val="bg1"/>
                </a:solidFill>
              </a:rPr>
              <a:t>1</a:t>
            </a:r>
            <a:r>
              <a:rPr lang="zh-CN" altLang="en-US" sz="1800" dirty="0" smtClean="0">
                <a:solidFill>
                  <a:schemeClr val="bg1"/>
                </a:solidFill>
              </a:rPr>
              <a:t>月退休）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marL="685800" lvl="1"/>
            <a:r>
              <a:rPr lang="en-US" altLang="zh-CN" sz="1800" dirty="0">
                <a:solidFill>
                  <a:schemeClr val="bg1"/>
                </a:solidFill>
              </a:rPr>
              <a:t>ArcGIS </a:t>
            </a:r>
            <a:r>
              <a:rPr lang="en-US" altLang="zh-CN" sz="1800" dirty="0" smtClean="0">
                <a:solidFill>
                  <a:schemeClr val="bg1"/>
                </a:solidFill>
              </a:rPr>
              <a:t>Server 10.7 </a:t>
            </a:r>
            <a:r>
              <a:rPr lang="en-US" altLang="zh-CN" sz="1800" dirty="0">
                <a:solidFill>
                  <a:schemeClr val="bg1"/>
                </a:solidFill>
              </a:rPr>
              <a:t>python version </a:t>
            </a:r>
            <a:r>
              <a:rPr lang="en-US" altLang="zh-CN" sz="1800" dirty="0" smtClean="0">
                <a:solidFill>
                  <a:schemeClr val="bg1"/>
                </a:solidFill>
              </a:rPr>
              <a:t>2.7 &amp; 3.6</a:t>
            </a:r>
          </a:p>
          <a:p>
            <a:pPr marL="400050" lvl="1" indent="0">
              <a:buNone/>
            </a:pPr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/>
            <a:r>
              <a:rPr lang="en-US" altLang="zh-CN" dirty="0" smtClean="0"/>
              <a:t>ArcGIS API for Python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3.x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</a:t>
            </a:r>
          </a:p>
          <a:p>
            <a:pPr marL="0" indent="0"/>
            <a:r>
              <a:rPr lang="en-US" altLang="zh-CN" dirty="0" smtClean="0"/>
              <a:t>Python </a:t>
            </a:r>
            <a:r>
              <a:rPr lang="zh-CN" altLang="en-US" dirty="0" smtClean="0"/>
              <a:t>库，主要用于管理及使用</a:t>
            </a:r>
            <a:r>
              <a:rPr lang="en-US" altLang="zh-CN" dirty="0" smtClean="0"/>
              <a:t>Web GIS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AKA ArcGIS Online/Portal</a:t>
            </a:r>
            <a:r>
              <a:rPr lang="zh-CN" altLang="en-US" dirty="0" smtClean="0"/>
              <a:t>）中的空间资源。可用</a:t>
            </a:r>
            <a:r>
              <a:rPr lang="zh-CN" altLang="en-US" dirty="0"/>
              <a:t>于执行 </a:t>
            </a:r>
            <a:r>
              <a:rPr lang="en-US" altLang="zh-CN" dirty="0"/>
              <a:t>GIS </a:t>
            </a:r>
            <a:r>
              <a:rPr lang="zh-CN" altLang="en-US" dirty="0"/>
              <a:t>可视化和分析、空间数据管理和 </a:t>
            </a:r>
            <a:r>
              <a:rPr lang="en-US" altLang="zh-CN" dirty="0"/>
              <a:t>GIS </a:t>
            </a:r>
            <a:r>
              <a:rPr lang="zh-CN" altLang="en-US" dirty="0"/>
              <a:t>系统管理任务，这些任务可以以交互方式运行，也可以使用脚本运行。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6ED25DC-76FB-4A8A-88AF-58799CD01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en-US" altLang="zh-CN" dirty="0"/>
              <a:t> &amp; ArcGIS API </a:t>
            </a:r>
            <a:r>
              <a:rPr lang="en-US" altLang="zh-CN" dirty="0" smtClean="0"/>
              <a:t>for Python : </a:t>
            </a:r>
            <a:endParaRPr lang="zh-CN" altLang="en-US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0288386" y="4769768"/>
            <a:ext cx="18961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78226" y="2775954"/>
            <a:ext cx="9406467" cy="893961"/>
          </a:xfrm>
        </p:spPr>
        <p:txBody>
          <a:bodyPr/>
          <a:lstStyle/>
          <a:p>
            <a:r>
              <a:rPr lang="en-US" altLang="zh-CN" dirty="0" smtClean="0"/>
              <a:t>Python for GIS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副标题 3"/>
          <p:cNvSpPr txBox="1">
            <a:spLocks/>
          </p:cNvSpPr>
          <p:nvPr/>
        </p:nvSpPr>
        <p:spPr>
          <a:xfrm>
            <a:off x="1298045" y="3429000"/>
            <a:ext cx="9411163" cy="4741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的</a:t>
            </a:r>
            <a:r>
              <a:rPr lang="zh-CN" altLang="en-US" dirty="0"/>
              <a:t>发展历程</a:t>
            </a:r>
          </a:p>
        </p:txBody>
      </p:sp>
      <p:cxnSp>
        <p:nvCxnSpPr>
          <p:cNvPr id="28" name="直接连接符 27"/>
          <p:cNvCxnSpPr>
            <a:cxnSpLocks/>
            <a:stCxn id="29" idx="6"/>
          </p:cNvCxnSpPr>
          <p:nvPr/>
        </p:nvCxnSpPr>
        <p:spPr>
          <a:xfrm>
            <a:off x="940400" y="3724657"/>
            <a:ext cx="9972242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29" name="椭圆 28"/>
          <p:cNvSpPr/>
          <p:nvPr/>
        </p:nvSpPr>
        <p:spPr>
          <a:xfrm>
            <a:off x="738103" y="3606515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325258" y="3632767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838621" y="3632769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541296" y="3630345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339077" y="3630345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610225" y="3619644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65" name="任意多边形 64"/>
          <p:cNvSpPr/>
          <p:nvPr userDrawn="1"/>
        </p:nvSpPr>
        <p:spPr>
          <a:xfrm>
            <a:off x="861484" y="3844825"/>
            <a:ext cx="1066372" cy="915877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9.0/9.1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3" name="任意多边形 62"/>
          <p:cNvSpPr/>
          <p:nvPr userDrawn="1"/>
        </p:nvSpPr>
        <p:spPr>
          <a:xfrm>
            <a:off x="2301644" y="3826639"/>
            <a:ext cx="1101241" cy="934063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 9.2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61" name="任意多边形 60"/>
          <p:cNvSpPr/>
          <p:nvPr userDrawn="1"/>
        </p:nvSpPr>
        <p:spPr>
          <a:xfrm>
            <a:off x="3694607" y="3886110"/>
            <a:ext cx="1271333" cy="874592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9.3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7" name="任意多边形 56"/>
          <p:cNvSpPr/>
          <p:nvPr userDrawn="1"/>
        </p:nvSpPr>
        <p:spPr>
          <a:xfrm flipH="1">
            <a:off x="7324671" y="3824598"/>
            <a:ext cx="1241669" cy="929519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10.4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896780" y="1820942"/>
            <a:ext cx="1345865" cy="177244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2317019" y="1996511"/>
            <a:ext cx="1252780" cy="1653733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2" name="任意多边形 41"/>
          <p:cNvSpPr/>
          <p:nvPr/>
        </p:nvSpPr>
        <p:spPr>
          <a:xfrm rot="10800000">
            <a:off x="3651656" y="2114654"/>
            <a:ext cx="1263676" cy="1564058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4BA9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5" name="任意多边形 44"/>
          <p:cNvSpPr/>
          <p:nvPr/>
        </p:nvSpPr>
        <p:spPr>
          <a:xfrm rot="10800000" flipH="1">
            <a:off x="8756442" y="2251412"/>
            <a:ext cx="1090165" cy="136214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0800000">
            <a:off x="5013774" y="2220456"/>
            <a:ext cx="1119882" cy="1388209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25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191515" y="3612758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flipH="1">
            <a:off x="8669970" y="3866629"/>
            <a:ext cx="1123663" cy="894073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1.2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98400" y="2114988"/>
            <a:ext cx="13539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40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2.4</a:t>
            </a:r>
          </a:p>
        </p:txBody>
      </p:sp>
      <p:sp>
        <p:nvSpPr>
          <p:cNvPr id="51" name="矩形 50"/>
          <p:cNvSpPr/>
          <p:nvPr/>
        </p:nvSpPr>
        <p:spPr>
          <a:xfrm>
            <a:off x="896316" y="1974805"/>
            <a:ext cx="13539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dispatch</a:t>
            </a:r>
          </a:p>
          <a:p>
            <a:pPr>
              <a:defRPr/>
            </a:pPr>
            <a:r>
              <a:rPr lang="en-US" altLang="zh-CN" sz="140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geoprocessor</a:t>
            </a:r>
            <a:endParaRPr lang="en-US" altLang="zh-CN" sz="140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2.1</a:t>
            </a:r>
          </a:p>
        </p:txBody>
      </p:sp>
      <p:sp>
        <p:nvSpPr>
          <p:cNvPr id="52" name="矩形 51"/>
          <p:cNvSpPr/>
          <p:nvPr/>
        </p:nvSpPr>
        <p:spPr>
          <a:xfrm>
            <a:off x="3712256" y="2204995"/>
            <a:ext cx="1003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40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249336" y="1997335"/>
            <a:ext cx="1152489" cy="1633010"/>
            <a:chOff x="6646119" y="3113081"/>
            <a:chExt cx="1152489" cy="1633010"/>
          </a:xfrm>
        </p:grpSpPr>
        <p:sp>
          <p:nvSpPr>
            <p:cNvPr id="44" name="任意多边形 43"/>
            <p:cNvSpPr/>
            <p:nvPr/>
          </p:nvSpPr>
          <p:spPr>
            <a:xfrm rot="10800000" flipH="1">
              <a:off x="6646119" y="3113081"/>
              <a:ext cx="1152489" cy="1633010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rgbClr val="1B8A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667837" y="3268300"/>
              <a:ext cx="1120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Python 2.7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第三方包</a:t>
              </a:r>
              <a:endPara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454300" y="1808909"/>
            <a:ext cx="1533790" cy="1916844"/>
            <a:chOff x="5468312" y="3362184"/>
            <a:chExt cx="1368213" cy="1404593"/>
          </a:xfrm>
        </p:grpSpPr>
        <p:sp>
          <p:nvSpPr>
            <p:cNvPr id="43" name="任意多边形 42"/>
            <p:cNvSpPr/>
            <p:nvPr/>
          </p:nvSpPr>
          <p:spPr>
            <a:xfrm rot="10800000" flipH="1">
              <a:off x="5468312" y="3362184"/>
              <a:ext cx="1085488" cy="1404593"/>
            </a:xfrm>
            <a:custGeom>
              <a:avLst/>
              <a:gdLst>
                <a:gd name="connsiteX0" fmla="*/ 847856 w 1017431"/>
                <a:gd name="connsiteY0" fmla="*/ 1378039 h 1378039"/>
                <a:gd name="connsiteX1" fmla="*/ 169575 w 1017431"/>
                <a:gd name="connsiteY1" fmla="*/ 1378039 h 1378039"/>
                <a:gd name="connsiteX2" fmla="*/ 0 w 1017431"/>
                <a:gd name="connsiteY2" fmla="*/ 1208464 h 1378039"/>
                <a:gd name="connsiteX3" fmla="*/ 0 w 1017431"/>
                <a:gd name="connsiteY3" fmla="*/ 517304 h 1378039"/>
                <a:gd name="connsiteX4" fmla="*/ 169575 w 1017431"/>
                <a:gd name="connsiteY4" fmla="*/ 347729 h 1378039"/>
                <a:gd name="connsiteX5" fmla="*/ 546298 w 1017431"/>
                <a:gd name="connsiteY5" fmla="*/ 347729 h 1378039"/>
                <a:gd name="connsiteX6" fmla="*/ 546298 w 1017431"/>
                <a:gd name="connsiteY6" fmla="*/ 0 h 1378039"/>
                <a:gd name="connsiteX7" fmla="*/ 816368 w 1017431"/>
                <a:gd name="connsiteY7" fmla="*/ 347729 h 1378039"/>
                <a:gd name="connsiteX8" fmla="*/ 847856 w 1017431"/>
                <a:gd name="connsiteY8" fmla="*/ 347729 h 1378039"/>
                <a:gd name="connsiteX9" fmla="*/ 1017431 w 1017431"/>
                <a:gd name="connsiteY9" fmla="*/ 517304 h 1378039"/>
                <a:gd name="connsiteX10" fmla="*/ 1017431 w 1017431"/>
                <a:gd name="connsiteY10" fmla="*/ 1208464 h 1378039"/>
                <a:gd name="connsiteX11" fmla="*/ 847856 w 1017431"/>
                <a:gd name="connsiteY11" fmla="*/ 1378039 h 137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431" h="1378039">
                  <a:moveTo>
                    <a:pt x="847856" y="1378039"/>
                  </a:moveTo>
                  <a:lnTo>
                    <a:pt x="169575" y="1378039"/>
                  </a:lnTo>
                  <a:cubicBezTo>
                    <a:pt x="75921" y="1378039"/>
                    <a:pt x="0" y="1302118"/>
                    <a:pt x="0" y="1208464"/>
                  </a:cubicBezTo>
                  <a:lnTo>
                    <a:pt x="0" y="517304"/>
                  </a:lnTo>
                  <a:cubicBezTo>
                    <a:pt x="0" y="423650"/>
                    <a:pt x="75921" y="347729"/>
                    <a:pt x="169575" y="347729"/>
                  </a:cubicBezTo>
                  <a:lnTo>
                    <a:pt x="546298" y="347729"/>
                  </a:lnTo>
                  <a:lnTo>
                    <a:pt x="546298" y="0"/>
                  </a:lnTo>
                  <a:lnTo>
                    <a:pt x="816368" y="347729"/>
                  </a:lnTo>
                  <a:lnTo>
                    <a:pt x="847856" y="347729"/>
                  </a:lnTo>
                  <a:cubicBezTo>
                    <a:pt x="941510" y="347729"/>
                    <a:pt x="1017431" y="423650"/>
                    <a:pt x="1017431" y="517304"/>
                  </a:cubicBezTo>
                  <a:lnTo>
                    <a:pt x="1017431" y="1208464"/>
                  </a:lnTo>
                  <a:cubicBezTo>
                    <a:pt x="1017431" y="1302118"/>
                    <a:pt x="941510" y="1378039"/>
                    <a:pt x="847856" y="13780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82570" y="3420514"/>
              <a:ext cx="1353955" cy="699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自动化制图</a:t>
              </a:r>
              <a:endPara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数据访问</a:t>
              </a:r>
              <a:endPara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zh-CN" altLang="en-US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空间分析</a:t>
              </a:r>
              <a:endPara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endParaRPr>
            </a:p>
            <a:p>
              <a:pPr>
                <a:defRPr/>
              </a:pPr>
              <a:r>
                <a:rPr lang="en-US" altLang="zh-CN" sz="1400" kern="0" dirty="0">
                  <a:solidFill>
                    <a:sysClr val="window" lastClr="FFFFFF"/>
                  </a:solidFill>
                  <a:latin typeface="+mj-lt"/>
                  <a:ea typeface="Gulim" panose="020B0600000101010101" pitchFamily="34" charset="-127"/>
                </a:rPr>
                <a:t>……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4937724" y="2273818"/>
            <a:ext cx="1195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ArcPy</a:t>
            </a:r>
            <a:r>
              <a:rPr lang="zh-CN" altLang="en-US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站点包</a:t>
            </a:r>
            <a:endParaRPr lang="en-US" altLang="zh-CN" sz="140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2.6</a:t>
            </a:r>
          </a:p>
          <a:p>
            <a:pPr>
              <a:defRPr/>
            </a:pPr>
            <a:endParaRPr lang="en-US" altLang="zh-CN" sz="1400" kern="0" dirty="0">
              <a:solidFill>
                <a:sysClr val="window" lastClr="FFFFFF"/>
              </a:solidFill>
              <a:ea typeface="Gulim" panose="020B0600000101010101" pitchFamily="34" charset="-127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782364" y="2352821"/>
            <a:ext cx="1071856" cy="319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3.4</a:t>
            </a:r>
          </a:p>
        </p:txBody>
      </p:sp>
      <p:sp>
        <p:nvSpPr>
          <p:cNvPr id="72" name="矩形 71"/>
          <p:cNvSpPr/>
          <p:nvPr/>
        </p:nvSpPr>
        <p:spPr>
          <a:xfrm>
            <a:off x="3619263" y="2148730"/>
            <a:ext cx="1358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kern="0" dirty="0" err="1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arcgisscripting</a:t>
            </a:r>
            <a:endParaRPr lang="en-US" altLang="zh-CN" sz="1400" kern="0" dirty="0">
              <a:solidFill>
                <a:sysClr val="window" lastClr="FFFFFF"/>
              </a:solidFill>
              <a:latin typeface="+mj-lt"/>
              <a:ea typeface="Gulim" panose="020B0600000101010101" pitchFamily="34" charset="-127"/>
            </a:endParaRPr>
          </a:p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2.5</a:t>
            </a:r>
          </a:p>
        </p:txBody>
      </p:sp>
      <p:sp>
        <p:nvSpPr>
          <p:cNvPr id="73" name="任意多边形 72"/>
          <p:cNvSpPr/>
          <p:nvPr/>
        </p:nvSpPr>
        <p:spPr>
          <a:xfrm>
            <a:off x="5206775" y="3886110"/>
            <a:ext cx="1271333" cy="874592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ArcGIS</a:t>
            </a:r>
          </a:p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10.0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37" name="椭圆 33">
            <a:extLst>
              <a:ext uri="{FF2B5EF4-FFF2-40B4-BE49-F238E27FC236}">
                <a16:creationId xmlns:a16="http://schemas.microsoft.com/office/drawing/2014/main" id="{10980E15-CB8B-4B62-9320-347CB4BCD432}"/>
              </a:ext>
            </a:extLst>
          </p:cNvPr>
          <p:cNvSpPr/>
          <p:nvPr/>
        </p:nvSpPr>
        <p:spPr>
          <a:xfrm>
            <a:off x="10809372" y="3603602"/>
            <a:ext cx="202297" cy="2362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49" name="任意多边形 47">
            <a:extLst>
              <a:ext uri="{FF2B5EF4-FFF2-40B4-BE49-F238E27FC236}">
                <a16:creationId xmlns:a16="http://schemas.microsoft.com/office/drawing/2014/main" id="{49B3F30E-0DE6-4FF6-9E15-DBF61321377F}"/>
              </a:ext>
            </a:extLst>
          </p:cNvPr>
          <p:cNvSpPr/>
          <p:nvPr/>
        </p:nvSpPr>
        <p:spPr>
          <a:xfrm flipH="1">
            <a:off x="10001465" y="3862619"/>
            <a:ext cx="1123663" cy="894073"/>
          </a:xfrm>
          <a:custGeom>
            <a:avLst/>
            <a:gdLst>
              <a:gd name="connsiteX0" fmla="*/ 218227 w 1324054"/>
              <a:gd name="connsiteY0" fmla="*/ 0 h 863825"/>
              <a:gd name="connsiteX1" fmla="*/ 473391 w 1324054"/>
              <a:gd name="connsiteY1" fmla="*/ 333579 h 863825"/>
              <a:gd name="connsiteX2" fmla="*/ 1235678 w 1324054"/>
              <a:gd name="connsiteY2" fmla="*/ 333579 h 863825"/>
              <a:gd name="connsiteX3" fmla="*/ 1324054 w 1324054"/>
              <a:gd name="connsiteY3" fmla="*/ 421955 h 863825"/>
              <a:gd name="connsiteX4" fmla="*/ 1324054 w 1324054"/>
              <a:gd name="connsiteY4" fmla="*/ 775449 h 863825"/>
              <a:gd name="connsiteX5" fmla="*/ 1235678 w 1324054"/>
              <a:gd name="connsiteY5" fmla="*/ 863825 h 863825"/>
              <a:gd name="connsiteX6" fmla="*/ 88376 w 1324054"/>
              <a:gd name="connsiteY6" fmla="*/ 863825 h 863825"/>
              <a:gd name="connsiteX7" fmla="*/ 0 w 1324054"/>
              <a:gd name="connsiteY7" fmla="*/ 775449 h 863825"/>
              <a:gd name="connsiteX8" fmla="*/ 0 w 1324054"/>
              <a:gd name="connsiteY8" fmla="*/ 421955 h 863825"/>
              <a:gd name="connsiteX9" fmla="*/ 88376 w 1324054"/>
              <a:gd name="connsiteY9" fmla="*/ 333579 h 863825"/>
              <a:gd name="connsiteX10" fmla="*/ 100459 w 1324054"/>
              <a:gd name="connsiteY10" fmla="*/ 333579 h 8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4054" h="863825">
                <a:moveTo>
                  <a:pt x="218227" y="0"/>
                </a:moveTo>
                <a:lnTo>
                  <a:pt x="473391" y="333579"/>
                </a:lnTo>
                <a:lnTo>
                  <a:pt x="1235678" y="333579"/>
                </a:lnTo>
                <a:cubicBezTo>
                  <a:pt x="1284487" y="333579"/>
                  <a:pt x="1324054" y="373146"/>
                  <a:pt x="1324054" y="421955"/>
                </a:cubicBezTo>
                <a:lnTo>
                  <a:pt x="1324054" y="775449"/>
                </a:lnTo>
                <a:cubicBezTo>
                  <a:pt x="1324054" y="824258"/>
                  <a:pt x="1284487" y="863825"/>
                  <a:pt x="1235678" y="863825"/>
                </a:cubicBezTo>
                <a:lnTo>
                  <a:pt x="88376" y="863825"/>
                </a:lnTo>
                <a:cubicBezTo>
                  <a:pt x="39567" y="863825"/>
                  <a:pt x="0" y="824258"/>
                  <a:pt x="0" y="775449"/>
                </a:cubicBezTo>
                <a:lnTo>
                  <a:pt x="0" y="421955"/>
                </a:lnTo>
                <a:cubicBezTo>
                  <a:pt x="0" y="373146"/>
                  <a:pt x="39567" y="333579"/>
                  <a:pt x="88376" y="333579"/>
                </a:cubicBezTo>
                <a:lnTo>
                  <a:pt x="100459" y="33357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>
              <a:defRPr/>
            </a:pPr>
            <a:r>
              <a:rPr lang="en-US" altLang="zh-CN" sz="1600" b="1" kern="0" dirty="0">
                <a:solidFill>
                  <a:sysClr val="window" lastClr="FFFFFF"/>
                </a:solidFill>
                <a:ea typeface="方正姚体" panose="02010601030101010101" pitchFamily="2" charset="-122"/>
              </a:rPr>
              <a:t>Pro</a:t>
            </a:r>
          </a:p>
          <a:p>
            <a:pPr algn="ctr">
              <a:defRPr/>
            </a:pPr>
            <a:r>
              <a:rPr lang="en-US" altLang="zh-CN" sz="1600" b="1" kern="0" dirty="0" smtClean="0">
                <a:solidFill>
                  <a:sysClr val="window" lastClr="FFFFFF"/>
                </a:solidFill>
                <a:ea typeface="方正姚体" panose="02010601030101010101" pitchFamily="2" charset="-122"/>
              </a:rPr>
              <a:t>2.4</a:t>
            </a:r>
            <a:endParaRPr lang="zh-CN" altLang="en-US" sz="1600" b="1" kern="0" dirty="0">
              <a:solidFill>
                <a:sysClr val="window" lastClr="FFFFFF"/>
              </a:solidFill>
              <a:ea typeface="方正姚体" panose="02010601030101010101" pitchFamily="2" charset="-122"/>
            </a:endParaRPr>
          </a:p>
        </p:txBody>
      </p:sp>
      <p:sp>
        <p:nvSpPr>
          <p:cNvPr id="58" name="任意多边形 44">
            <a:extLst>
              <a:ext uri="{FF2B5EF4-FFF2-40B4-BE49-F238E27FC236}">
                <a16:creationId xmlns:a16="http://schemas.microsoft.com/office/drawing/2014/main" id="{2DFE6E68-F19A-4F12-B9C4-52707BAB96EC}"/>
              </a:ext>
            </a:extLst>
          </p:cNvPr>
          <p:cNvSpPr/>
          <p:nvPr/>
        </p:nvSpPr>
        <p:spPr>
          <a:xfrm rot="10800000" flipH="1">
            <a:off x="10051841" y="2235370"/>
            <a:ext cx="1090165" cy="1362141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200" kern="0" dirty="0">
              <a:solidFill>
                <a:sysClr val="window" lastClr="FFFFFF"/>
              </a:solidFill>
              <a:latin typeface="Calibri"/>
              <a:ea typeface="微软雅黑"/>
            </a:endParaRPr>
          </a:p>
        </p:txBody>
      </p:sp>
      <p:sp>
        <p:nvSpPr>
          <p:cNvPr id="59" name="矩形 54">
            <a:extLst>
              <a:ext uri="{FF2B5EF4-FFF2-40B4-BE49-F238E27FC236}">
                <a16:creationId xmlns:a16="http://schemas.microsoft.com/office/drawing/2014/main" id="{BA75B468-B052-42CA-8E55-0CA4A555EFFC}"/>
              </a:ext>
            </a:extLst>
          </p:cNvPr>
          <p:cNvSpPr/>
          <p:nvPr/>
        </p:nvSpPr>
        <p:spPr>
          <a:xfrm>
            <a:off x="10053701" y="2372874"/>
            <a:ext cx="1071856" cy="319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kern="0" dirty="0">
                <a:solidFill>
                  <a:sysClr val="window" lastClr="FFFFFF"/>
                </a:solidFill>
                <a:latin typeface="+mj-lt"/>
                <a:ea typeface="Gulim" panose="020B0600000101010101" pitchFamily="34" charset="-127"/>
              </a:rPr>
              <a:t>Python 3.6</a:t>
            </a:r>
          </a:p>
        </p:txBody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0" r="31187"/>
          <a:stretch/>
        </p:blipFill>
        <p:spPr>
          <a:xfrm>
            <a:off x="11038051" y="5157192"/>
            <a:ext cx="1143108" cy="12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ArcPy</a:t>
            </a:r>
            <a:r>
              <a:rPr lang="zh-CN" altLang="en-US" dirty="0" smtClean="0"/>
              <a:t>核心功能</a:t>
            </a:r>
            <a:endParaRPr lang="zh-CN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60FE8E-0B17-4243-8B12-11C4BE45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29262"/>
              </p:ext>
            </p:extLst>
          </p:nvPr>
        </p:nvGraphicFramePr>
        <p:xfrm>
          <a:off x="1492452" y="1484784"/>
          <a:ext cx="9113664" cy="452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6">
            <a:extLst>
              <a:ext uri="{FF2B5EF4-FFF2-40B4-BE49-F238E27FC236}">
                <a16:creationId xmlns:a16="http://schemas.microsoft.com/office/drawing/2014/main" id="{55CE72EF-1631-41D0-AFE4-127B68253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90" r="31187"/>
          <a:stretch/>
        </p:blipFill>
        <p:spPr>
          <a:xfrm>
            <a:off x="11038051" y="5157192"/>
            <a:ext cx="1143108" cy="12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7EBB-B583-45DB-A459-76EDE215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971" y="404665"/>
            <a:ext cx="10846627" cy="430887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 err="1"/>
              <a:t>ArcPy</a:t>
            </a:r>
            <a:r>
              <a:rPr lang="zh-CN" altLang="en-US" dirty="0" smtClean="0"/>
              <a:t>及其核心模块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3"/>
              </a:rPr>
              <a:t>Desktop</a:t>
            </a:r>
            <a:r>
              <a:rPr lang="en-US" altLang="zh-CN" dirty="0" smtClean="0"/>
              <a:t> &amp; </a:t>
            </a:r>
            <a:r>
              <a:rPr lang="en-US" altLang="zh-CN" dirty="0" smtClean="0">
                <a:hlinkClick r:id="rId4"/>
              </a:rPr>
              <a:t>Pro</a:t>
            </a:r>
            <a:r>
              <a:rPr lang="en-US" altLang="zh-CN" dirty="0" smtClean="0"/>
              <a:t>)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6118" y="1196752"/>
            <a:ext cx="11986331" cy="4977844"/>
            <a:chOff x="408657" y="1484784"/>
            <a:chExt cx="11281253" cy="4608512"/>
          </a:xfrm>
        </p:grpSpPr>
        <p:sp>
          <p:nvSpPr>
            <p:cNvPr id="14" name="任意多边形 13"/>
            <p:cNvSpPr/>
            <p:nvPr/>
          </p:nvSpPr>
          <p:spPr>
            <a:xfrm>
              <a:off x="7217070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985644" rIns="142240" bIns="1063944" numCol="1" spcCol="1270" anchor="t" anchorCtr="0">
              <a:noAutofit/>
            </a:bodyPr>
            <a:lstStyle/>
            <a:p>
              <a:pPr algn="ctr" defTabSz="88900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空间分析扩展模块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）使用空间分析扩展中的工具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486541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985644" rIns="142240" bIns="1063944" numCol="1" spcCol="1270" anchor="t" anchorCtr="0">
              <a:noAutofit/>
            </a:bodyPr>
            <a:lstStyle/>
            <a:p>
              <a:pPr lvl="0" algn="ctr" defTabSz="88900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网络分析扩展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（增删图层、获取属性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08657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985644" rIns="142240" bIns="1063944" numCol="1" spcCol="1270" anchor="t" anchorCtr="0">
              <a:noAutofit/>
            </a:bodyPr>
            <a:lstStyle/>
            <a:p>
              <a:pPr lvl="0" algn="ctr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ArcPy</a:t>
              </a:r>
              <a:endParaRPr lang="en-US" altLang="zh-CN" sz="20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l" defTabSz="88900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altLang="zh-CN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kern="1200" dirty="0" smtClean="0">
                  <a:latin typeface="微软雅黑" pitchFamily="34" charset="-122"/>
                  <a:ea typeface="微软雅黑" pitchFamily="34" charset="-122"/>
                </a:rPr>
                <a:t>）提供基本的地理对象</a:t>
              </a:r>
              <a:endParaRPr lang="en-US" altLang="zh-CN" sz="1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l" defTabSz="88900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altLang="zh-CN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kern="1200" dirty="0" smtClean="0">
                  <a:latin typeface="微软雅黑" pitchFamily="34" charset="-122"/>
                  <a:ea typeface="微软雅黑" pitchFamily="34" charset="-122"/>
                </a:rPr>
                <a:t>）使用</a:t>
              </a:r>
              <a:r>
                <a:rPr lang="en-US" altLang="zh-CN" sz="1400" kern="1200" dirty="0" smtClean="0">
                  <a:latin typeface="微软雅黑" pitchFamily="34" charset="-122"/>
                  <a:ea typeface="微软雅黑" pitchFamily="34" charset="-122"/>
                </a:rPr>
                <a:t>GP</a:t>
              </a:r>
              <a:r>
                <a:rPr lang="zh-CN" altLang="en-US" sz="1400" kern="1200" dirty="0" smtClean="0"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1400" kern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0" algn="l" defTabSz="88900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kern="1200" dirty="0" smtClean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400" kern="1200" dirty="0" smtClean="0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zh-CN" altLang="zh-CN" sz="1400" kern="1200" dirty="0" smtClean="0">
                  <a:latin typeface="微软雅黑" pitchFamily="34" charset="-122"/>
                  <a:ea typeface="微软雅黑" pitchFamily="34" charset="-122"/>
                </a:rPr>
                <a:t>基础性地理操作</a:t>
              </a:r>
              <a:r>
                <a:rPr lang="en-US" altLang="zh-CN" sz="1400" kern="1200" dirty="0" smtClean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1400" kern="1200" dirty="0" smtClean="0">
                  <a:latin typeface="微软雅黑" pitchFamily="34" charset="-122"/>
                  <a:ea typeface="微软雅黑" pitchFamily="34" charset="-122"/>
                </a:rPr>
                <a:t>如：</a:t>
              </a:r>
              <a:r>
                <a:rPr lang="zh-CN" altLang="zh-CN" sz="1400" kern="1200" dirty="0" smtClean="0">
                  <a:latin typeface="微软雅黑" pitchFamily="34" charset="-122"/>
                  <a:ea typeface="微软雅黑" pitchFamily="34" charset="-122"/>
                </a:rPr>
                <a:t>列出数据，获得数据属性等等</a:t>
              </a:r>
              <a:r>
                <a:rPr lang="en-US" altLang="zh-CN" sz="1400" kern="1200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1400" kern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43024" y="1700814"/>
              <a:ext cx="1534634" cy="153463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2678128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985644" rIns="142240" bIns="1063944" numCol="1" spcCol="1270" anchor="t" anchorCtr="0">
              <a:noAutofit/>
            </a:bodyPr>
            <a:lstStyle/>
            <a:p>
              <a:pPr lvl="0" algn="ctr" defTabSz="88900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数据访问模块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）基础数据访问及编辑功能</a:t>
              </a:r>
              <a:endPara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）高性能的游标支持</a:t>
              </a:r>
              <a:endPara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）表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、要素类与</a:t>
              </a:r>
              <a:r>
                <a:rPr lang="en-US" altLang="zh-CN" sz="1400" dirty="0" err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互转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12495" y="1700814"/>
              <a:ext cx="1534634" cy="153463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4947599" y="1484784"/>
              <a:ext cx="2203369" cy="4608512"/>
            </a:xfrm>
            <a:custGeom>
              <a:avLst/>
              <a:gdLst>
                <a:gd name="connsiteX0" fmla="*/ 0 w 2203369"/>
                <a:gd name="connsiteY0" fmla="*/ 220337 h 4608512"/>
                <a:gd name="connsiteX1" fmla="*/ 220337 w 2203369"/>
                <a:gd name="connsiteY1" fmla="*/ 0 h 4608512"/>
                <a:gd name="connsiteX2" fmla="*/ 1983032 w 2203369"/>
                <a:gd name="connsiteY2" fmla="*/ 0 h 4608512"/>
                <a:gd name="connsiteX3" fmla="*/ 2203369 w 2203369"/>
                <a:gd name="connsiteY3" fmla="*/ 220337 h 4608512"/>
                <a:gd name="connsiteX4" fmla="*/ 2203369 w 2203369"/>
                <a:gd name="connsiteY4" fmla="*/ 4388175 h 4608512"/>
                <a:gd name="connsiteX5" fmla="*/ 1983032 w 2203369"/>
                <a:gd name="connsiteY5" fmla="*/ 4608512 h 4608512"/>
                <a:gd name="connsiteX6" fmla="*/ 220337 w 2203369"/>
                <a:gd name="connsiteY6" fmla="*/ 4608512 h 4608512"/>
                <a:gd name="connsiteX7" fmla="*/ 0 w 2203369"/>
                <a:gd name="connsiteY7" fmla="*/ 4388175 h 4608512"/>
                <a:gd name="connsiteX8" fmla="*/ 0 w 2203369"/>
                <a:gd name="connsiteY8" fmla="*/ 220337 h 460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369" h="4608512">
                  <a:moveTo>
                    <a:pt x="0" y="220337"/>
                  </a:moveTo>
                  <a:cubicBezTo>
                    <a:pt x="0" y="98648"/>
                    <a:pt x="98648" y="0"/>
                    <a:pt x="220337" y="0"/>
                  </a:cubicBezTo>
                  <a:lnTo>
                    <a:pt x="1983032" y="0"/>
                  </a:lnTo>
                  <a:cubicBezTo>
                    <a:pt x="2104721" y="0"/>
                    <a:pt x="2203369" y="98648"/>
                    <a:pt x="2203369" y="220337"/>
                  </a:cubicBezTo>
                  <a:lnTo>
                    <a:pt x="2203369" y="4388175"/>
                  </a:lnTo>
                  <a:cubicBezTo>
                    <a:pt x="2203369" y="4509864"/>
                    <a:pt x="2104721" y="4608512"/>
                    <a:pt x="1983032" y="4608512"/>
                  </a:cubicBezTo>
                  <a:lnTo>
                    <a:pt x="220337" y="4608512"/>
                  </a:lnTo>
                  <a:cubicBezTo>
                    <a:pt x="98648" y="4608512"/>
                    <a:pt x="0" y="4509864"/>
                    <a:pt x="0" y="4388175"/>
                  </a:cubicBezTo>
                  <a:lnTo>
                    <a:pt x="0" y="2203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985644" rIns="142240" bIns="1063944" numCol="1" spcCol="1270" anchor="t" anchorCtr="0">
              <a:noAutofit/>
            </a:bodyPr>
            <a:lstStyle/>
            <a:p>
              <a:pPr lvl="0" algn="ctr" defTabSz="88900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制图模块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）操作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1400" dirty="0" err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mxd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/.</a:t>
              </a:r>
              <a:r>
                <a:rPr lang="en-US" altLang="zh-CN" sz="1400" dirty="0" err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aprx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1400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lyr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889000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）自动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导出、打印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281966" y="1700814"/>
              <a:ext cx="1534634" cy="1534634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椭圆 14"/>
            <p:cNvSpPr/>
            <p:nvPr/>
          </p:nvSpPr>
          <p:spPr>
            <a:xfrm>
              <a:off x="7551437" y="1700814"/>
              <a:ext cx="1534634" cy="1534634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9820908" y="1700814"/>
              <a:ext cx="1534634" cy="1534634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本框 24"/>
          <p:cNvSpPr txBox="1"/>
          <p:nvPr/>
        </p:nvSpPr>
        <p:spPr>
          <a:xfrm>
            <a:off x="866657" y="5658632"/>
            <a:ext cx="720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arcpy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11649" y="5658632"/>
            <a:ext cx="1008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arcpy.da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13283" y="5104634"/>
            <a:ext cx="18720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arcpy.mapping</a:t>
            </a:r>
            <a:r>
              <a:rPr lang="en-US" altLang="zh-CN" dirty="0" smtClean="0">
                <a:solidFill>
                  <a:schemeClr val="bg1"/>
                </a:solidFill>
              </a:rPr>
              <a:t> (2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smtClean="0">
                <a:solidFill>
                  <a:schemeClr val="bg1"/>
                </a:solidFill>
              </a:rPr>
              <a:t>x)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arcpy.mp (3.x)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974596" y="5658632"/>
            <a:ext cx="972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arcpy.sa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0067183" y="5127964"/>
            <a:ext cx="1620000" cy="90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arcpy.na</a:t>
            </a:r>
          </a:p>
          <a:p>
            <a:r>
              <a:rPr lang="en-US" altLang="zh-CN" dirty="0" err="1"/>
              <a:t>arcpy.nax</a:t>
            </a:r>
            <a:r>
              <a:rPr lang="en-US" altLang="zh-CN" dirty="0"/>
              <a:t> (Pro 2.4</a:t>
            </a:r>
            <a:r>
              <a:rPr lang="zh-CN" altLang="en-US" dirty="0"/>
              <a:t>引入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0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ArcPy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函数</a:t>
            </a:r>
          </a:p>
        </p:txBody>
      </p:sp>
      <p:sp>
        <p:nvSpPr>
          <p:cNvPr id="61" name="任意多边形 57">
            <a:extLst>
              <a:ext uri="{FF2B5EF4-FFF2-40B4-BE49-F238E27FC236}">
                <a16:creationId xmlns:a16="http://schemas.microsoft.com/office/drawing/2014/main" id="{59E859E8-B15F-44FB-BA3F-41817FE890F0}"/>
              </a:ext>
            </a:extLst>
          </p:cNvPr>
          <p:cNvSpPr/>
          <p:nvPr/>
        </p:nvSpPr>
        <p:spPr>
          <a:xfrm>
            <a:off x="4871864" y="3111732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列出数据</a:t>
            </a:r>
          </a:p>
        </p:txBody>
      </p:sp>
      <p:sp>
        <p:nvSpPr>
          <p:cNvPr id="62" name="六边形 61">
            <a:extLst>
              <a:ext uri="{FF2B5EF4-FFF2-40B4-BE49-F238E27FC236}">
                <a16:creationId xmlns:a16="http://schemas.microsoft.com/office/drawing/2014/main" id="{0A51F2D0-5951-4A94-A8B3-67959BE72BF8}"/>
              </a:ext>
            </a:extLst>
          </p:cNvPr>
          <p:cNvSpPr/>
          <p:nvPr/>
        </p:nvSpPr>
        <p:spPr>
          <a:xfrm>
            <a:off x="4903732" y="3610984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任意多边形 59">
            <a:extLst>
              <a:ext uri="{FF2B5EF4-FFF2-40B4-BE49-F238E27FC236}">
                <a16:creationId xmlns:a16="http://schemas.microsoft.com/office/drawing/2014/main" id="{41690841-D2A3-4FEF-87AD-345FDB113EA5}"/>
              </a:ext>
            </a:extLst>
          </p:cNvPr>
          <p:cNvSpPr/>
          <p:nvPr/>
        </p:nvSpPr>
        <p:spPr>
          <a:xfrm>
            <a:off x="6013381" y="2491359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数据存储</a:t>
            </a:r>
          </a:p>
        </p:txBody>
      </p:sp>
      <p:sp>
        <p:nvSpPr>
          <p:cNvPr id="64" name="六边形 63">
            <a:extLst>
              <a:ext uri="{FF2B5EF4-FFF2-40B4-BE49-F238E27FC236}">
                <a16:creationId xmlns:a16="http://schemas.microsoft.com/office/drawing/2014/main" id="{2F015AD7-DF9E-4EDF-9582-D1DA6FCB16F3}"/>
              </a:ext>
            </a:extLst>
          </p:cNvPr>
          <p:cNvSpPr/>
          <p:nvPr/>
        </p:nvSpPr>
        <p:spPr>
          <a:xfrm>
            <a:off x="6926923" y="3456946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1324517"/>
              <a:satOff val="5308"/>
              <a:lumOff val="115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任意多边形 61">
            <a:extLst>
              <a:ext uri="{FF2B5EF4-FFF2-40B4-BE49-F238E27FC236}">
                <a16:creationId xmlns:a16="http://schemas.microsoft.com/office/drawing/2014/main" id="{809CE41A-C298-4BAB-8684-E7DA7EB9FB5B}"/>
              </a:ext>
            </a:extLst>
          </p:cNvPr>
          <p:cNvSpPr/>
          <p:nvPr/>
        </p:nvSpPr>
        <p:spPr>
          <a:xfrm>
            <a:off x="4871864" y="1877739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游标</a:t>
            </a:r>
          </a:p>
        </p:txBody>
      </p:sp>
      <p:sp>
        <p:nvSpPr>
          <p:cNvPr id="66" name="六边形 65">
            <a:extLst>
              <a:ext uri="{FF2B5EF4-FFF2-40B4-BE49-F238E27FC236}">
                <a16:creationId xmlns:a16="http://schemas.microsoft.com/office/drawing/2014/main" id="{1201BF5F-6AA6-40D3-B74A-B3BF9AF56E41}"/>
              </a:ext>
            </a:extLst>
          </p:cNvPr>
          <p:cNvSpPr/>
          <p:nvPr/>
        </p:nvSpPr>
        <p:spPr>
          <a:xfrm>
            <a:off x="5774782" y="1892931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任意多边形 63">
            <a:extLst>
              <a:ext uri="{FF2B5EF4-FFF2-40B4-BE49-F238E27FC236}">
                <a16:creationId xmlns:a16="http://schemas.microsoft.com/office/drawing/2014/main" id="{3EBF6C4A-DA7A-465F-927B-8A456A1F51E1}"/>
              </a:ext>
            </a:extLst>
          </p:cNvPr>
          <p:cNvSpPr/>
          <p:nvPr/>
        </p:nvSpPr>
        <p:spPr>
          <a:xfrm>
            <a:off x="7155716" y="1875205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描述数据</a:t>
            </a:r>
          </a:p>
        </p:txBody>
      </p:sp>
      <p:sp>
        <p:nvSpPr>
          <p:cNvPr id="68" name="六边形 67">
            <a:extLst>
              <a:ext uri="{FF2B5EF4-FFF2-40B4-BE49-F238E27FC236}">
                <a16:creationId xmlns:a16="http://schemas.microsoft.com/office/drawing/2014/main" id="{36DCDA76-A798-44A2-985B-3F0FB5EC4071}"/>
              </a:ext>
            </a:extLst>
          </p:cNvPr>
          <p:cNvSpPr/>
          <p:nvPr/>
        </p:nvSpPr>
        <p:spPr>
          <a:xfrm>
            <a:off x="8302953" y="2369816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3973551"/>
              <a:satOff val="15924"/>
              <a:lumOff val="345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任意多边形 65">
            <a:extLst>
              <a:ext uri="{FF2B5EF4-FFF2-40B4-BE49-F238E27FC236}">
                <a16:creationId xmlns:a16="http://schemas.microsoft.com/office/drawing/2014/main" id="{229767E7-3B16-4575-A404-1CD2FD93D2D2}"/>
              </a:ext>
            </a:extLst>
          </p:cNvPr>
          <p:cNvSpPr/>
          <p:nvPr/>
        </p:nvSpPr>
        <p:spPr>
          <a:xfrm>
            <a:off x="8297234" y="1268760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环境和设置</a:t>
            </a:r>
          </a:p>
        </p:txBody>
      </p:sp>
      <p:sp>
        <p:nvSpPr>
          <p:cNvPr id="70" name="六边形 69">
            <a:extLst>
              <a:ext uri="{FF2B5EF4-FFF2-40B4-BE49-F238E27FC236}">
                <a16:creationId xmlns:a16="http://schemas.microsoft.com/office/drawing/2014/main" id="{3ECCEF00-C246-4D56-AC89-0BEA6CA16E1B}"/>
              </a:ext>
            </a:extLst>
          </p:cNvPr>
          <p:cNvSpPr/>
          <p:nvPr/>
        </p:nvSpPr>
        <p:spPr>
          <a:xfrm>
            <a:off x="9444471" y="1769278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5298067"/>
              <a:satOff val="21233"/>
              <a:lumOff val="460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任意多边形 67">
            <a:extLst>
              <a:ext uri="{FF2B5EF4-FFF2-40B4-BE49-F238E27FC236}">
                <a16:creationId xmlns:a16="http://schemas.microsoft.com/office/drawing/2014/main" id="{51EA39D1-009D-4D7E-A1E8-D1B89B39F8DC}"/>
              </a:ext>
            </a:extLst>
          </p:cNvPr>
          <p:cNvSpPr/>
          <p:nvPr/>
        </p:nvSpPr>
        <p:spPr>
          <a:xfrm>
            <a:off x="7155716" y="3123970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几何</a:t>
            </a:r>
          </a:p>
        </p:txBody>
      </p:sp>
      <p:sp>
        <p:nvSpPr>
          <p:cNvPr id="72" name="六边形 71">
            <a:extLst>
              <a:ext uri="{FF2B5EF4-FFF2-40B4-BE49-F238E27FC236}">
                <a16:creationId xmlns:a16="http://schemas.microsoft.com/office/drawing/2014/main" id="{A7C81F43-BD9B-4BE1-A601-BD602852B498}"/>
              </a:ext>
            </a:extLst>
          </p:cNvPr>
          <p:cNvSpPr/>
          <p:nvPr/>
        </p:nvSpPr>
        <p:spPr>
          <a:xfrm>
            <a:off x="7451164" y="4092091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6622584"/>
              <a:satOff val="26541"/>
              <a:lumOff val="575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1523">
              <a:cs typeface="+mn-ea"/>
              <a:sym typeface="+mn-lt"/>
            </a:endParaRPr>
          </a:p>
        </p:txBody>
      </p:sp>
      <p:sp>
        <p:nvSpPr>
          <p:cNvPr id="73" name="任意多边形 69">
            <a:extLst>
              <a:ext uri="{FF2B5EF4-FFF2-40B4-BE49-F238E27FC236}">
                <a16:creationId xmlns:a16="http://schemas.microsoft.com/office/drawing/2014/main" id="{22B1D6CA-0A52-41ED-800F-68B2FECAA0E8}"/>
              </a:ext>
            </a:extLst>
          </p:cNvPr>
          <p:cNvSpPr/>
          <p:nvPr/>
        </p:nvSpPr>
        <p:spPr>
          <a:xfrm>
            <a:off x="6012565" y="3728307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栅格</a:t>
            </a:r>
          </a:p>
        </p:txBody>
      </p:sp>
      <p:sp>
        <p:nvSpPr>
          <p:cNvPr id="74" name="六边形 73">
            <a:extLst>
              <a:ext uri="{FF2B5EF4-FFF2-40B4-BE49-F238E27FC236}">
                <a16:creationId xmlns:a16="http://schemas.microsoft.com/office/drawing/2014/main" id="{5F56023F-4845-45C7-B63C-D99B4CD6ED3E}"/>
              </a:ext>
            </a:extLst>
          </p:cNvPr>
          <p:cNvSpPr/>
          <p:nvPr/>
        </p:nvSpPr>
        <p:spPr>
          <a:xfrm>
            <a:off x="6050969" y="4222917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7947101"/>
              <a:satOff val="31849"/>
              <a:lumOff val="690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任意多边形 71">
            <a:extLst>
              <a:ext uri="{FF2B5EF4-FFF2-40B4-BE49-F238E27FC236}">
                <a16:creationId xmlns:a16="http://schemas.microsoft.com/office/drawing/2014/main" id="{0E3F6C0F-D2BA-46DF-A855-C47BF4D0A08F}"/>
              </a:ext>
            </a:extLst>
          </p:cNvPr>
          <p:cNvSpPr/>
          <p:nvPr/>
        </p:nvSpPr>
        <p:spPr>
          <a:xfrm>
            <a:off x="8303781" y="2500643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常规</a:t>
            </a:r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FEE24804-98BA-43A5-9726-FC5A042B0C49}"/>
              </a:ext>
            </a:extLst>
          </p:cNvPr>
          <p:cNvSpPr/>
          <p:nvPr/>
        </p:nvSpPr>
        <p:spPr>
          <a:xfrm>
            <a:off x="8566893" y="3478468"/>
            <a:ext cx="154435" cy="13082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-9271618"/>
              <a:satOff val="37157"/>
              <a:lumOff val="805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任意多边形 43">
            <a:extLst>
              <a:ext uri="{FF2B5EF4-FFF2-40B4-BE49-F238E27FC236}">
                <a16:creationId xmlns:a16="http://schemas.microsoft.com/office/drawing/2014/main" id="{B635D8D6-F69C-4330-95C2-C5420ADFB40F}"/>
              </a:ext>
            </a:extLst>
          </p:cNvPr>
          <p:cNvSpPr/>
          <p:nvPr/>
        </p:nvSpPr>
        <p:spPr>
          <a:xfrm>
            <a:off x="6001785" y="4932758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日志历史</a:t>
            </a:r>
          </a:p>
        </p:txBody>
      </p:sp>
      <p:sp>
        <p:nvSpPr>
          <p:cNvPr id="48" name="六边形 47">
            <a:extLst>
              <a:ext uri="{FF2B5EF4-FFF2-40B4-BE49-F238E27FC236}">
                <a16:creationId xmlns:a16="http://schemas.microsoft.com/office/drawing/2014/main" id="{962A0252-B58E-4CE5-9250-257994E74884}"/>
              </a:ext>
            </a:extLst>
          </p:cNvPr>
          <p:cNvSpPr/>
          <p:nvPr/>
        </p:nvSpPr>
        <p:spPr>
          <a:xfrm>
            <a:off x="6033778" y="5437156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 45">
            <a:extLst>
              <a:ext uri="{FF2B5EF4-FFF2-40B4-BE49-F238E27FC236}">
                <a16:creationId xmlns:a16="http://schemas.microsoft.com/office/drawing/2014/main" id="{209C1743-E416-4D0A-9BDC-1ADB0BB1467E}"/>
              </a:ext>
            </a:extLst>
          </p:cNvPr>
          <p:cNvSpPr/>
          <p:nvPr/>
        </p:nvSpPr>
        <p:spPr>
          <a:xfrm>
            <a:off x="8283518" y="3699595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 smtClean="0">
                <a:cs typeface="+mn-ea"/>
                <a:sym typeface="+mn-lt"/>
              </a:rPr>
              <a:t>工作空间</a:t>
            </a:r>
            <a:endParaRPr lang="zh-CN" altLang="en-US" sz="1523" dirty="0">
              <a:cs typeface="+mn-ea"/>
              <a:sym typeface="+mn-lt"/>
            </a:endParaRPr>
          </a:p>
        </p:txBody>
      </p:sp>
      <p:sp>
        <p:nvSpPr>
          <p:cNvPr id="50" name="六边形 49">
            <a:extLst>
              <a:ext uri="{FF2B5EF4-FFF2-40B4-BE49-F238E27FC236}">
                <a16:creationId xmlns:a16="http://schemas.microsoft.com/office/drawing/2014/main" id="{88A96254-99DA-48CB-B2DC-E9C847FDFA67}"/>
              </a:ext>
            </a:extLst>
          </p:cNvPr>
          <p:cNvSpPr/>
          <p:nvPr/>
        </p:nvSpPr>
        <p:spPr>
          <a:xfrm>
            <a:off x="9252852" y="4675642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1523">
              <a:cs typeface="+mn-ea"/>
              <a:sym typeface="+mn-lt"/>
            </a:endParaRPr>
          </a:p>
        </p:txBody>
      </p:sp>
      <p:sp>
        <p:nvSpPr>
          <p:cNvPr id="51" name="任意多边形 47">
            <a:extLst>
              <a:ext uri="{FF2B5EF4-FFF2-40B4-BE49-F238E27FC236}">
                <a16:creationId xmlns:a16="http://schemas.microsoft.com/office/drawing/2014/main" id="{B5987D29-21AC-4E5D-ADA4-46AB748D2310}"/>
              </a:ext>
            </a:extLst>
          </p:cNvPr>
          <p:cNvSpPr/>
          <p:nvPr/>
        </p:nvSpPr>
        <p:spPr>
          <a:xfrm>
            <a:off x="7176130" y="4330597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许可授权和安装</a:t>
            </a:r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F59736E6-FB37-4F50-9DD8-73B58F565082}"/>
              </a:ext>
            </a:extLst>
          </p:cNvPr>
          <p:cNvSpPr/>
          <p:nvPr/>
        </p:nvSpPr>
        <p:spPr>
          <a:xfrm>
            <a:off x="8089006" y="4345907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任意多边形 49">
            <a:extLst>
              <a:ext uri="{FF2B5EF4-FFF2-40B4-BE49-F238E27FC236}">
                <a16:creationId xmlns:a16="http://schemas.microsoft.com/office/drawing/2014/main" id="{A401B851-1B93-4000-904A-5D662FAD5D15}"/>
              </a:ext>
            </a:extLst>
          </p:cNvPr>
          <p:cNvSpPr/>
          <p:nvPr/>
        </p:nvSpPr>
        <p:spPr>
          <a:xfrm>
            <a:off x="9435646" y="4244915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消息和错误处理</a:t>
            </a:r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AF4A7E7C-D388-4D7C-891E-A612B72794DB}"/>
              </a:ext>
            </a:extLst>
          </p:cNvPr>
          <p:cNvSpPr/>
          <p:nvPr/>
        </p:nvSpPr>
        <p:spPr>
          <a:xfrm>
            <a:off x="10643494" y="4828190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任意多边形 51">
            <a:extLst>
              <a:ext uri="{FF2B5EF4-FFF2-40B4-BE49-F238E27FC236}">
                <a16:creationId xmlns:a16="http://schemas.microsoft.com/office/drawing/2014/main" id="{A4901382-8DDB-44AC-84B9-AA44775A4477}"/>
              </a:ext>
            </a:extLst>
          </p:cNvPr>
          <p:cNvSpPr/>
          <p:nvPr/>
        </p:nvSpPr>
        <p:spPr>
          <a:xfrm>
            <a:off x="10560496" y="3645024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获取设置参数</a:t>
            </a:r>
          </a:p>
        </p:txBody>
      </p:sp>
      <p:sp>
        <p:nvSpPr>
          <p:cNvPr id="56" name="六边形 55">
            <a:extLst>
              <a:ext uri="{FF2B5EF4-FFF2-40B4-BE49-F238E27FC236}">
                <a16:creationId xmlns:a16="http://schemas.microsoft.com/office/drawing/2014/main" id="{51DA12DC-19C7-4BE7-AB01-F44F1646502A}"/>
              </a:ext>
            </a:extLst>
          </p:cNvPr>
          <p:cNvSpPr/>
          <p:nvPr/>
        </p:nvSpPr>
        <p:spPr>
          <a:xfrm>
            <a:off x="11797386" y="4220871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任意多边形 53">
            <a:extLst>
              <a:ext uri="{FF2B5EF4-FFF2-40B4-BE49-F238E27FC236}">
                <a16:creationId xmlns:a16="http://schemas.microsoft.com/office/drawing/2014/main" id="{8AA73C55-4909-4CAF-B10C-E3CE78531E69}"/>
              </a:ext>
            </a:extLst>
          </p:cNvPr>
          <p:cNvSpPr/>
          <p:nvPr/>
        </p:nvSpPr>
        <p:spPr>
          <a:xfrm>
            <a:off x="9435646" y="3039532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地理数据库管理</a:t>
            </a:r>
          </a:p>
        </p:txBody>
      </p:sp>
      <p:sp>
        <p:nvSpPr>
          <p:cNvPr id="58" name="六边形 57">
            <a:extLst>
              <a:ext uri="{FF2B5EF4-FFF2-40B4-BE49-F238E27FC236}">
                <a16:creationId xmlns:a16="http://schemas.microsoft.com/office/drawing/2014/main" id="{5715C7C5-3BD9-4F64-90B8-B3121EE735CD}"/>
              </a:ext>
            </a:extLst>
          </p:cNvPr>
          <p:cNvSpPr/>
          <p:nvPr/>
        </p:nvSpPr>
        <p:spPr>
          <a:xfrm>
            <a:off x="9779380" y="4027912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id="{9A63D446-A43B-41FA-ACE0-FC20265AAD29}"/>
              </a:ext>
            </a:extLst>
          </p:cNvPr>
          <p:cNvSpPr/>
          <p:nvPr/>
        </p:nvSpPr>
        <p:spPr>
          <a:xfrm>
            <a:off x="8328601" y="4930632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发布</a:t>
            </a:r>
          </a:p>
        </p:txBody>
      </p:sp>
      <p:sp>
        <p:nvSpPr>
          <p:cNvPr id="60" name="六边形 59">
            <a:extLst>
              <a:ext uri="{FF2B5EF4-FFF2-40B4-BE49-F238E27FC236}">
                <a16:creationId xmlns:a16="http://schemas.microsoft.com/office/drawing/2014/main" id="{315BF677-5857-497C-8732-AB42B99F1C14}"/>
              </a:ext>
            </a:extLst>
          </p:cNvPr>
          <p:cNvSpPr/>
          <p:nvPr/>
        </p:nvSpPr>
        <p:spPr>
          <a:xfrm>
            <a:off x="8366993" y="5430777"/>
            <a:ext cx="156411" cy="132265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任意多边形 42">
            <a:extLst>
              <a:ext uri="{FF2B5EF4-FFF2-40B4-BE49-F238E27FC236}">
                <a16:creationId xmlns:a16="http://schemas.microsoft.com/office/drawing/2014/main" id="{C6432FA9-EDCC-4035-A18A-CB704E7704AA}"/>
              </a:ext>
            </a:extLst>
          </p:cNvPr>
          <p:cNvSpPr/>
          <p:nvPr/>
        </p:nvSpPr>
        <p:spPr>
          <a:xfrm>
            <a:off x="9408368" y="1844824"/>
            <a:ext cx="1327004" cy="1116248"/>
          </a:xfrm>
          <a:custGeom>
            <a:avLst/>
            <a:gdLst>
              <a:gd name="connsiteX0" fmla="*/ 0 w 1309739"/>
              <a:gd name="connsiteY0" fmla="*/ 562128 h 1124256"/>
              <a:gd name="connsiteX1" fmla="*/ 281064 w 1309739"/>
              <a:gd name="connsiteY1" fmla="*/ 0 h 1124256"/>
              <a:gd name="connsiteX2" fmla="*/ 1028675 w 1309739"/>
              <a:gd name="connsiteY2" fmla="*/ 0 h 1124256"/>
              <a:gd name="connsiteX3" fmla="*/ 1309739 w 1309739"/>
              <a:gd name="connsiteY3" fmla="*/ 562128 h 1124256"/>
              <a:gd name="connsiteX4" fmla="*/ 1028675 w 1309739"/>
              <a:gd name="connsiteY4" fmla="*/ 1124256 h 1124256"/>
              <a:gd name="connsiteX5" fmla="*/ 281064 w 1309739"/>
              <a:gd name="connsiteY5" fmla="*/ 1124256 h 1124256"/>
              <a:gd name="connsiteX6" fmla="*/ 0 w 1309739"/>
              <a:gd name="connsiteY6" fmla="*/ 562128 h 11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739" h="1124256">
                <a:moveTo>
                  <a:pt x="0" y="562128"/>
                </a:moveTo>
                <a:lnTo>
                  <a:pt x="281064" y="0"/>
                </a:lnTo>
                <a:lnTo>
                  <a:pt x="1028675" y="0"/>
                </a:lnTo>
                <a:lnTo>
                  <a:pt x="1309739" y="562128"/>
                </a:lnTo>
                <a:lnTo>
                  <a:pt x="1028675" y="1124256"/>
                </a:lnTo>
                <a:lnTo>
                  <a:pt x="281064" y="1124256"/>
                </a:lnTo>
                <a:lnTo>
                  <a:pt x="0" y="562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147139" tIns="148412" rIns="147139" bIns="148412" numCol="1" spcCol="1270" anchor="ctr" anchorCtr="0">
            <a:noAutofit/>
          </a:bodyPr>
          <a:lstStyle/>
          <a:p>
            <a:pPr algn="ctr" defTabSz="773857">
              <a:lnSpc>
                <a:spcPct val="90000"/>
              </a:lnSpc>
              <a:spcAft>
                <a:spcPct val="35000"/>
              </a:spcAft>
            </a:pPr>
            <a:r>
              <a:rPr lang="zh-CN" altLang="en-US" sz="1523" dirty="0">
                <a:cs typeface="+mn-ea"/>
                <a:sym typeface="+mn-lt"/>
              </a:rPr>
              <a:t>字段</a:t>
            </a:r>
          </a:p>
        </p:txBody>
      </p:sp>
      <p:sp>
        <p:nvSpPr>
          <p:cNvPr id="43" name="任意多边形 39">
            <a:extLst>
              <a:ext uri="{FF2B5EF4-FFF2-40B4-BE49-F238E27FC236}">
                <a16:creationId xmlns:a16="http://schemas.microsoft.com/office/drawing/2014/main" id="{176772EC-9E8E-4F5B-9723-1E35B05FBAF8}"/>
              </a:ext>
            </a:extLst>
          </p:cNvPr>
          <p:cNvSpPr/>
          <p:nvPr/>
        </p:nvSpPr>
        <p:spPr>
          <a:xfrm>
            <a:off x="10560496" y="2360475"/>
            <a:ext cx="1340874" cy="1128301"/>
          </a:xfrm>
          <a:custGeom>
            <a:avLst/>
            <a:gdLst>
              <a:gd name="connsiteX0" fmla="*/ 0 w 1323429"/>
              <a:gd name="connsiteY0" fmla="*/ 568198 h 1136395"/>
              <a:gd name="connsiteX1" fmla="*/ 284099 w 1323429"/>
              <a:gd name="connsiteY1" fmla="*/ 0 h 1136395"/>
              <a:gd name="connsiteX2" fmla="*/ 1039330 w 1323429"/>
              <a:gd name="connsiteY2" fmla="*/ 0 h 1136395"/>
              <a:gd name="connsiteX3" fmla="*/ 1323429 w 1323429"/>
              <a:gd name="connsiteY3" fmla="*/ 568198 h 1136395"/>
              <a:gd name="connsiteX4" fmla="*/ 1039330 w 1323429"/>
              <a:gd name="connsiteY4" fmla="*/ 1136395 h 1136395"/>
              <a:gd name="connsiteX5" fmla="*/ 284099 w 1323429"/>
              <a:gd name="connsiteY5" fmla="*/ 1136395 h 1136395"/>
              <a:gd name="connsiteX6" fmla="*/ 0 w 1323429"/>
              <a:gd name="connsiteY6" fmla="*/ 568198 h 11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429" h="1136395">
                <a:moveTo>
                  <a:pt x="0" y="568198"/>
                </a:moveTo>
                <a:lnTo>
                  <a:pt x="284099" y="0"/>
                </a:lnTo>
                <a:lnTo>
                  <a:pt x="1039330" y="0"/>
                </a:lnTo>
                <a:lnTo>
                  <a:pt x="1323429" y="568198"/>
                </a:lnTo>
                <a:lnTo>
                  <a:pt x="1039330" y="1136395"/>
                </a:lnTo>
                <a:lnTo>
                  <a:pt x="284099" y="1136395"/>
                </a:lnTo>
                <a:lnTo>
                  <a:pt x="0" y="56819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48700" tIns="144268" rIns="148700" bIns="144268" numCol="1" spcCol="1270" anchor="ctr" anchorCtr="0">
            <a:noAutofit/>
          </a:bodyPr>
          <a:lstStyle/>
          <a:p>
            <a:pPr algn="ctr" defTabSz="580393">
              <a:lnSpc>
                <a:spcPct val="90000"/>
              </a:lnSpc>
              <a:spcAft>
                <a:spcPct val="35000"/>
              </a:spcAft>
            </a:pPr>
            <a:r>
              <a:rPr lang="en-US" altLang="zh-CN" sz="1523" dirty="0">
                <a:cs typeface="+mn-ea"/>
                <a:sym typeface="+mn-lt"/>
              </a:rPr>
              <a:t>ArcGIS Online/Portal</a:t>
            </a:r>
            <a:endParaRPr lang="zh-CN" altLang="en-US" sz="1523" dirty="0">
              <a:cs typeface="+mn-ea"/>
              <a:sym typeface="+mn-lt"/>
            </a:endParaRP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288A460-7BC8-49EB-865A-0447A3B28FA0}"/>
              </a:ext>
            </a:extLst>
          </p:cNvPr>
          <p:cNvSpPr txBox="1">
            <a:spLocks/>
          </p:cNvSpPr>
          <p:nvPr/>
        </p:nvSpPr>
        <p:spPr>
          <a:xfrm>
            <a:off x="334207" y="2180388"/>
            <a:ext cx="3633267" cy="2007772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321" dirty="0" err="1">
                <a:solidFill>
                  <a:schemeClr val="bg1"/>
                </a:solidFill>
              </a:rPr>
              <a:t>ArcPy</a:t>
            </a:r>
            <a:r>
              <a:rPr lang="zh-CN" altLang="en-US" sz="2321" dirty="0">
                <a:solidFill>
                  <a:schemeClr val="bg1"/>
                </a:solidFill>
              </a:rPr>
              <a:t>提供了非常丰富的函数，按类型包括：环境设置、列出数据、工作空间、地理数据库管理等。</a:t>
            </a:r>
            <a:endParaRPr lang="en-US" altLang="zh-CN" sz="2321" dirty="0">
              <a:solidFill>
                <a:schemeClr val="bg1"/>
              </a:solidFill>
            </a:endParaRPr>
          </a:p>
          <a:p>
            <a:endParaRPr lang="zh-CN" altLang="en-US" sz="23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6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7283" indent="-207283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+mn-ea"/>
                <a:sym typeface="+mn-lt"/>
              </a:rPr>
              <a:t>Cursor(</a:t>
            </a:r>
            <a:r>
              <a:rPr lang="zh-CN" altLang="en-US" b="1" dirty="0">
                <a:cs typeface="+mn-ea"/>
                <a:sym typeface="+mn-lt"/>
              </a:rPr>
              <a:t>游标</a:t>
            </a:r>
            <a:r>
              <a:rPr lang="en-US" altLang="zh-CN" b="1" dirty="0">
                <a:cs typeface="+mn-ea"/>
                <a:sym typeface="+mn-lt"/>
              </a:rPr>
              <a:t>)</a:t>
            </a:r>
            <a:r>
              <a:rPr lang="zh-CN" altLang="en-US" b="1" dirty="0">
                <a:cs typeface="+mn-ea"/>
                <a:sym typeface="+mn-lt"/>
              </a:rPr>
              <a:t>函数</a:t>
            </a:r>
            <a:endParaRPr lang="en-US" altLang="zh-CN" b="1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SearchCursor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查询游标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InsertCursor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插入游标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pPr marL="0" indent="0">
              <a:lnSpc>
                <a:spcPct val="220000"/>
              </a:lnSpc>
            </a:pPr>
            <a:r>
              <a:rPr lang="en-US" altLang="zh-CN" dirty="0">
                <a:cs typeface="+mn-ea"/>
                <a:sym typeface="+mn-lt"/>
              </a:rPr>
              <a:t>    -</a:t>
            </a:r>
            <a:r>
              <a:rPr lang="en-US" altLang="zh-CN" dirty="0" err="1">
                <a:cs typeface="+mn-ea"/>
                <a:sym typeface="+mn-lt"/>
              </a:rPr>
              <a:t>UpdateCursor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更新游标</a:t>
            </a:r>
            <a:r>
              <a:rPr lang="en-US" altLang="zh-CN" dirty="0">
                <a:cs typeface="+mn-ea"/>
                <a:sym typeface="+mn-lt"/>
              </a:rPr>
              <a:t>)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ArcPy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常用函数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– Cursor (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游标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A71BF-E034-4315-BE2D-032FCE596F79}"/>
              </a:ext>
            </a:extLst>
          </p:cNvPr>
          <p:cNvSpPr txBox="1"/>
          <p:nvPr/>
        </p:nvSpPr>
        <p:spPr>
          <a:xfrm>
            <a:off x="815371" y="4268127"/>
            <a:ext cx="10316590" cy="1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注意：</a:t>
            </a:r>
            <a:endParaRPr lang="en-US" altLang="zh-CN" sz="145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在 </a:t>
            </a:r>
            <a:r>
              <a:rPr lang="en-US" altLang="zh-CN" sz="1451" dirty="0">
                <a:solidFill>
                  <a:schemeClr val="bg1"/>
                </a:solidFill>
                <a:latin typeface="+mj-lt"/>
              </a:rPr>
              <a:t>ArcGIS 10.1 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中引入了 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arcpy.da</a:t>
            </a:r>
            <a:r>
              <a:rPr lang="en-US" altLang="zh-CN" sz="1451" dirty="0">
                <a:solidFill>
                  <a:schemeClr val="bg1"/>
                </a:solidFill>
                <a:latin typeface="+mj-lt"/>
              </a:rPr>
              <a:t> 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游标（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arcpy.da.SearchCursor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、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arcpy.da.UpdateCursor</a:t>
            </a:r>
            <a:r>
              <a:rPr lang="en-US" altLang="zh-CN" sz="1451" dirty="0">
                <a:solidFill>
                  <a:schemeClr val="bg1"/>
                </a:solidFill>
                <a:latin typeface="+mj-lt"/>
              </a:rPr>
              <a:t> 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和 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arcpy.da.InsertCursor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），与先前已存在的游标功能（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arcpy.SearchCursor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、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arcpy.UpdateCursor</a:t>
            </a:r>
            <a:r>
              <a:rPr lang="en-US" altLang="zh-CN" sz="1451" dirty="0">
                <a:solidFill>
                  <a:schemeClr val="bg1"/>
                </a:solidFill>
                <a:latin typeface="+mj-lt"/>
              </a:rPr>
              <a:t> 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和 </a:t>
            </a:r>
            <a:r>
              <a:rPr lang="en-US" altLang="zh-CN" sz="1451" dirty="0" err="1">
                <a:solidFill>
                  <a:schemeClr val="bg1"/>
                </a:solidFill>
                <a:latin typeface="+mj-lt"/>
              </a:rPr>
              <a:t>arcpy.InsertCursor</a:t>
            </a:r>
            <a:r>
              <a:rPr lang="zh-CN" altLang="en-US" sz="1451" dirty="0">
                <a:solidFill>
                  <a:schemeClr val="bg1"/>
                </a:solidFill>
                <a:latin typeface="+mj-lt"/>
              </a:rPr>
              <a:t>）组相比性能要快得多。目前两种游标都可以使用</a:t>
            </a:r>
          </a:p>
        </p:txBody>
      </p:sp>
    </p:spTree>
    <p:extLst>
      <p:ext uri="{BB962C8B-B14F-4D97-AF65-F5344CB8AC3E}">
        <p14:creationId xmlns:p14="http://schemas.microsoft.com/office/powerpoint/2010/main" val="2894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520F3-5F9E-4712-A8FE-2FD4E4602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arcpy.SearchCursor()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5971" y="1196752"/>
            <a:ext cx="110866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SearchCursor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(dataset, {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}, {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}, {fields},</a:t>
            </a:r>
          </a:p>
          <a:p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       {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dataset: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包含要搜索行的要素类、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shapefile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或表。</a:t>
            </a:r>
          </a:p>
          <a:p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where_clause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用于限制在游标中返回的行的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where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语句。</a:t>
            </a:r>
          </a:p>
          <a:p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指定后，要素将使用提供的 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spatial_reference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进行动态投影。</a:t>
            </a:r>
          </a:p>
          <a:p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fields: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字符串字段。默认情况下，包含所有字段。</a:t>
            </a:r>
          </a:p>
          <a:p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字段排序，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"field1 A;field2 B"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形式，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A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表示升序，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D </a:t>
            </a:r>
            <a:r>
              <a:rPr lang="zh-CN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表示降序。</a:t>
            </a:r>
          </a:p>
          <a:p>
            <a:r>
              <a:rPr lang="en-US" altLang="zh-C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"""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rows =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arcpy.SearchCursor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"c:/data/counties.shp"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fields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"NAME; STATE_NAME; POP2000"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sort_fields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"STATE_NAME A; POP2000 D"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row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rows: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"State: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{0}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, County: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{1}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, Population: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{2}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"STATE_NAME"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row.getValue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"POP2000</a:t>
            </a:r>
            <a:r>
              <a:rPr lang="en-US" altLang="zh-C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>
                <a:cs typeface="+mn-ea"/>
                <a:sym typeface="+mn-lt"/>
              </a:rPr>
              <a:t>– Describe 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描述</a:t>
            </a:r>
            <a:r>
              <a:rPr lang="zh-CN" altLang="en-US" dirty="0" smtClean="0">
                <a:cs typeface="+mn-ea"/>
                <a:sym typeface="+mn-lt"/>
              </a:rPr>
              <a:t>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8636E0F6-8159-41A5-9A15-C9A73CC5DA25}"/>
              </a:ext>
            </a:extLst>
          </p:cNvPr>
          <p:cNvSpPr txBox="1">
            <a:spLocks/>
          </p:cNvSpPr>
          <p:nvPr/>
        </p:nvSpPr>
        <p:spPr>
          <a:xfrm>
            <a:off x="407368" y="1268760"/>
            <a:ext cx="10565816" cy="533904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7" indent="-28570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9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7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0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6" indent="-228564" algn="l" defTabSz="9142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Describe</a:t>
            </a:r>
            <a:r>
              <a:rPr lang="zh-CN" altLang="en-US" sz="1800" dirty="0" smtClean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函数提供不同数据的元数据，返回对象</a:t>
            </a:r>
            <a:r>
              <a:rPr lang="zh-CN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包含多个属性，如</a:t>
            </a:r>
            <a:r>
              <a:rPr lang="zh-CN" alt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数据类型</a:t>
            </a:r>
            <a:r>
              <a:rPr lang="zh-CN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字段</a:t>
            </a:r>
            <a:r>
              <a:rPr lang="zh-CN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、</a:t>
            </a:r>
            <a:r>
              <a:rPr lang="zh-CN" alt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索引</a:t>
            </a:r>
            <a:r>
              <a:rPr lang="zh-CN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以及许多其他属性</a:t>
            </a:r>
            <a:r>
              <a:rPr lang="zh-CN" altLang="en-US" sz="1800" dirty="0" smtClean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。针对不同的数据类型</a:t>
            </a:r>
            <a:r>
              <a:rPr lang="zh-CN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，会有不同的描述</a:t>
            </a:r>
            <a:r>
              <a:rPr lang="zh-CN" altLang="en-US" sz="1800" dirty="0" smtClean="0">
                <a:solidFill>
                  <a:schemeClr val="bg1"/>
                </a:solidFill>
                <a:latin typeface="Consolas" panose="020B0609020204030204" pitchFamily="49" charset="0"/>
                <a:ea typeface="宋体" pitchFamily="2" charset="-122"/>
                <a:sym typeface="+mn-lt"/>
              </a:rPr>
              <a:t>属性。</a:t>
            </a:r>
            <a:endParaRPr lang="zh-CN" altLang="en-US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376" y="2132838"/>
            <a:ext cx="1082044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文件，并输出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文件属性信息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文件路径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'C: / data/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some.lyr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arcpy.Describe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layerString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 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打印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lyr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属性信息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"Name: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desc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"layer"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.format(desc.layer.name))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desc.layer.catalogPath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lyr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 file: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"Layer name: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.format(desc.name))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"Layer data source: 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desc.catalogPath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ArcPy</a:t>
            </a:r>
            <a:r>
              <a:rPr lang="zh-CN" altLang="en-US" dirty="0">
                <a:cs typeface="+mn-ea"/>
                <a:sym typeface="+mn-lt"/>
              </a:rPr>
              <a:t>常用函数 </a:t>
            </a:r>
            <a:r>
              <a:rPr lang="en-US" altLang="zh-CN" dirty="0" smtClean="0">
                <a:cs typeface="+mn-ea"/>
                <a:sym typeface="+mn-lt"/>
              </a:rPr>
              <a:t>– </a:t>
            </a:r>
            <a:r>
              <a:rPr lang="en-US" altLang="zh-CN" dirty="0" err="1" smtClean="0">
                <a:cs typeface="+mn-ea"/>
                <a:sym typeface="+mn-lt"/>
              </a:rPr>
              <a:t>ListXXX</a:t>
            </a:r>
            <a:r>
              <a:rPr lang="en-US" altLang="zh-CN" dirty="0" smtClean="0">
                <a:cs typeface="+mn-ea"/>
                <a:sym typeface="+mn-lt"/>
              </a:rPr>
              <a:t> (</a:t>
            </a:r>
            <a:r>
              <a:rPr lang="zh-CN" altLang="en-US" dirty="0" smtClean="0">
                <a:cs typeface="+mn-ea"/>
                <a:sym typeface="+mn-lt"/>
              </a:rPr>
              <a:t>列出数据</a:t>
            </a:r>
            <a:r>
              <a:rPr lang="en-US" altLang="zh-CN" dirty="0" smtClean="0"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120C57-B431-43BF-AC1B-3CC2A02C89C5}"/>
              </a:ext>
            </a:extLst>
          </p:cNvPr>
          <p:cNvSpPr/>
          <p:nvPr/>
        </p:nvSpPr>
        <p:spPr>
          <a:xfrm>
            <a:off x="625971" y="1356552"/>
            <a:ext cx="6249117" cy="896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4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遍历要素类、表格、栅格等数据</a:t>
            </a:r>
            <a:br>
              <a:rPr lang="zh-CN" altLang="en-US" sz="174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74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174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返回结果是一个数组</a:t>
            </a:r>
            <a:r>
              <a:rPr lang="zh-CN" altLang="en-US" sz="174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zh-CN" altLang="en-US" sz="174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174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8B4E6-AA8F-4699-8808-4E6E8F0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379" y="1157776"/>
            <a:ext cx="2664031" cy="34920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F6157DA-4EE8-4021-82EA-65F16F10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4" y="3264022"/>
            <a:ext cx="7142161" cy="322025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6F80B-921F-4567-B1F8-67FD2E0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2894" y="3416881"/>
            <a:ext cx="1044502" cy="1333554"/>
          </a:xfrm>
          <a:prstGeom prst="rect">
            <a:avLst/>
          </a:prstGeom>
          <a:ln w="3175">
            <a:solidFill>
              <a:schemeClr val="bg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F6A64-D9D4-4EB9-BFA3-86CF88812E84}"/>
              </a:ext>
            </a:extLst>
          </p:cNvPr>
          <p:cNvSpPr txBox="1"/>
          <p:nvPr/>
        </p:nvSpPr>
        <p:spPr>
          <a:xfrm>
            <a:off x="625971" y="2723681"/>
            <a:ext cx="4852065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41" b="1" dirty="0">
                <a:solidFill>
                  <a:schemeClr val="bg1"/>
                </a:solidFill>
                <a:latin typeface="+mn-ea"/>
                <a:ea typeface="+mn-ea"/>
              </a:rPr>
              <a:t>示例：使用</a:t>
            </a:r>
            <a:r>
              <a:rPr lang="en-US" altLang="zh-CN" sz="1741" b="1" dirty="0" err="1">
                <a:solidFill>
                  <a:schemeClr val="bg1"/>
                </a:solidFill>
                <a:latin typeface="+mn-ea"/>
                <a:ea typeface="+mn-ea"/>
              </a:rPr>
              <a:t>ListFeatureClasses</a:t>
            </a:r>
            <a:r>
              <a:rPr lang="zh-CN" altLang="en-US" sz="1741" b="1" dirty="0">
                <a:solidFill>
                  <a:schemeClr val="bg1"/>
                </a:solidFill>
                <a:latin typeface="+mn-ea"/>
                <a:ea typeface="+mn-ea"/>
              </a:rPr>
              <a:t>进行批量</a:t>
            </a:r>
            <a:r>
              <a:rPr lang="zh-CN" altLang="en-US" sz="1741" b="1" dirty="0" smtClean="0">
                <a:solidFill>
                  <a:schemeClr val="bg1"/>
                </a:solidFill>
                <a:latin typeface="+mn-ea"/>
                <a:ea typeface="+mn-ea"/>
              </a:rPr>
              <a:t>裁剪</a:t>
            </a:r>
            <a:endParaRPr lang="zh-CN" altLang="en-US" sz="1741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42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27C74-B9CE-4A83-9E80-EAF497F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按照</a:t>
            </a:r>
            <a:r>
              <a:rPr lang="zh-CN" altLang="en-US" dirty="0"/>
              <a:t>以下语法调用：</a:t>
            </a:r>
            <a:endParaRPr lang="en-US" altLang="zh-CN" dirty="0"/>
          </a:p>
          <a:p>
            <a:pPr marL="331653" lvl="1" indent="-125522" defTabSz="331653">
              <a:lnSpc>
                <a:spcPct val="150000"/>
              </a:lnSpc>
              <a:spcBef>
                <a:spcPct val="0"/>
              </a:spcBef>
              <a:spcAft>
                <a:spcPts val="435"/>
              </a:spcAft>
              <a:buClr>
                <a:schemeClr val="bg1"/>
              </a:buClr>
              <a:buSzPct val="80000"/>
              <a:buFont typeface="Lucida Grande"/>
              <a:buChar char="-"/>
            </a:pPr>
            <a:r>
              <a:rPr lang="en-US" altLang="zh-CN" sz="1741" b="1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arcpy.</a:t>
            </a:r>
            <a:r>
              <a:rPr lang="en-US" altLang="zh-CN" sz="1741" b="1" dirty="0" err="1">
                <a:solidFill>
                  <a:srgbClr val="00B050"/>
                </a:solidFill>
                <a:latin typeface="+mn-lt"/>
                <a:ea typeface="+mn-ea"/>
                <a:cs typeface="Arial" panose="020B0604020202020204" pitchFamily="34" charset="0"/>
              </a:rPr>
              <a:t>toolname</a:t>
            </a:r>
            <a:r>
              <a:rPr lang="en-US" altLang="zh-CN" sz="1741" b="1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_</a:t>
            </a:r>
            <a:r>
              <a:rPr lang="en-US" altLang="zh-CN" sz="1741" b="1" dirty="0" err="1">
                <a:solidFill>
                  <a:srgbClr val="FFC000"/>
                </a:solidFill>
                <a:latin typeface="+mn-lt"/>
                <a:ea typeface="+mn-ea"/>
                <a:cs typeface="Arial" panose="020B0604020202020204" pitchFamily="34" charset="0"/>
              </a:rPr>
              <a:t>toolboxalias</a:t>
            </a:r>
            <a:r>
              <a:rPr lang="en-US" altLang="zh-CN" sz="1741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altLang="zh-CN" sz="1741" b="1" dirty="0">
                <a:solidFill>
                  <a:srgbClr val="3494BA"/>
                </a:solidFill>
                <a:latin typeface="+mn-lt"/>
                <a:ea typeface="+mn-ea"/>
                <a:cs typeface="Arial" panose="020B0604020202020204" pitchFamily="34" charset="0"/>
              </a:rPr>
              <a:t>arguments</a:t>
            </a:r>
            <a: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)</a:t>
            </a:r>
            <a:b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	</a:t>
            </a:r>
            <a:r>
              <a:rPr lang="zh-CN" altLang="en-US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或者</a:t>
            </a:r>
            <a: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/>
            </a:r>
            <a:b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US" altLang="zh-CN" sz="1741" b="1" dirty="0" err="1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arcpy.</a:t>
            </a:r>
            <a:r>
              <a:rPr lang="en-US" altLang="zh-CN" sz="1741" b="1" dirty="0" err="1" smtClean="0">
                <a:solidFill>
                  <a:srgbClr val="00B050"/>
                </a:solidFill>
                <a:latin typeface="+mn-lt"/>
                <a:ea typeface="+mn-ea"/>
                <a:cs typeface="Arial" panose="020B0604020202020204" pitchFamily="34" charset="0"/>
              </a:rPr>
              <a:t>toolboxalias</a:t>
            </a:r>
            <a:r>
              <a:rPr lang="en-US" altLang="zh-CN" sz="1741" b="1" dirty="0" err="1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.</a:t>
            </a:r>
            <a:r>
              <a:rPr lang="en-US" altLang="zh-CN" sz="1741" b="1" dirty="0" err="1" smtClean="0">
                <a:solidFill>
                  <a:srgbClr val="FFC000"/>
                </a:solidFill>
                <a:latin typeface="+mn-lt"/>
                <a:ea typeface="+mn-ea"/>
                <a:cs typeface="Arial" panose="020B0604020202020204" pitchFamily="34" charset="0"/>
              </a:rPr>
              <a:t>toolname</a:t>
            </a:r>
            <a: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altLang="zh-CN" sz="1741" b="1" dirty="0" smtClean="0">
                <a:solidFill>
                  <a:srgbClr val="3494BA"/>
                </a:solidFill>
                <a:latin typeface="+mn-lt"/>
                <a:ea typeface="+mn-ea"/>
                <a:cs typeface="Arial" panose="020B0604020202020204" pitchFamily="34" charset="0"/>
              </a:rPr>
              <a:t>arguments</a:t>
            </a:r>
            <a:r>
              <a:rPr lang="en-US" altLang="zh-CN" sz="1741" b="1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)</a:t>
            </a:r>
            <a:endParaRPr lang="en-US" altLang="zh-CN" sz="1741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BCB5E6-2990-4036-8926-2D45180C1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ArcPy</a:t>
            </a:r>
            <a:r>
              <a:rPr lang="zh-CN" altLang="en-US" dirty="0"/>
              <a:t>访问</a:t>
            </a:r>
            <a:r>
              <a:rPr lang="en-US" altLang="zh-CN" dirty="0"/>
              <a:t>GP</a:t>
            </a:r>
            <a:r>
              <a:rPr lang="zh-CN" altLang="en-US" dirty="0"/>
              <a:t>工具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FA797FB-95E8-4145-852E-BA97A419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8008" y="1484784"/>
            <a:ext cx="5605357" cy="11910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839416" y="3725504"/>
            <a:ext cx="1008112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导入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arcpy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包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指定输入参数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roads =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"c:/base/data.gdb/roads"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指定输出参数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output =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"c:/base/data.gdb/roads_Buffer"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传入参数调用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GP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工具</a:t>
            </a:r>
            <a:endParaRPr lang="zh-CN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arcpy.Buffer_analysis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(roads, output,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"distance"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"FULL"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"ROUND"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ArcPy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</a:t>
            </a:r>
          </a:p>
        </p:txBody>
      </p:sp>
      <p:sp>
        <p:nvSpPr>
          <p:cNvPr id="5" name="单圆角矩形 3">
            <a:extLst>
              <a:ext uri="{FF2B5EF4-FFF2-40B4-BE49-F238E27FC236}">
                <a16:creationId xmlns:a16="http://schemas.microsoft.com/office/drawing/2014/main" id="{5D621466-ED71-4ACD-AAA1-CE8EEC103B97}"/>
              </a:ext>
            </a:extLst>
          </p:cNvPr>
          <p:cNvSpPr/>
          <p:nvPr/>
        </p:nvSpPr>
        <p:spPr bwMode="auto">
          <a:xfrm>
            <a:off x="3604721" y="1268760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Cursor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右箭头 4">
            <a:extLst>
              <a:ext uri="{FF2B5EF4-FFF2-40B4-BE49-F238E27FC236}">
                <a16:creationId xmlns:a16="http://schemas.microsoft.com/office/drawing/2014/main" id="{E25DA552-F05A-4189-85F2-A0801C34E388}"/>
              </a:ext>
            </a:extLst>
          </p:cNvPr>
          <p:cNvSpPr/>
          <p:nvPr/>
        </p:nvSpPr>
        <p:spPr bwMode="auto">
          <a:xfrm>
            <a:off x="5585491" y="1419702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628910BF-8AAA-4077-974F-12D6B0515B73}"/>
              </a:ext>
            </a:extLst>
          </p:cNvPr>
          <p:cNvSpPr/>
          <p:nvPr/>
        </p:nvSpPr>
        <p:spPr bwMode="auto">
          <a:xfrm>
            <a:off x="6404763" y="1285890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游标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单圆角矩形 6">
            <a:extLst>
              <a:ext uri="{FF2B5EF4-FFF2-40B4-BE49-F238E27FC236}">
                <a16:creationId xmlns:a16="http://schemas.microsoft.com/office/drawing/2014/main" id="{8C41469B-F9DA-4985-B272-3819CDA700FB}"/>
              </a:ext>
            </a:extLst>
          </p:cNvPr>
          <p:cNvSpPr/>
          <p:nvPr/>
        </p:nvSpPr>
        <p:spPr bwMode="auto">
          <a:xfrm>
            <a:off x="3604721" y="1975499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Exceptions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38F04E2-0D48-4647-8591-7BA6E235EC28}"/>
              </a:ext>
            </a:extLst>
          </p:cNvPr>
          <p:cNvSpPr/>
          <p:nvPr/>
        </p:nvSpPr>
        <p:spPr bwMode="auto">
          <a:xfrm>
            <a:off x="5585491" y="2126441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单圆角矩形 8">
            <a:extLst>
              <a:ext uri="{FF2B5EF4-FFF2-40B4-BE49-F238E27FC236}">
                <a16:creationId xmlns:a16="http://schemas.microsoft.com/office/drawing/2014/main" id="{65197B68-6475-43DE-9D57-90BA8DB84717}"/>
              </a:ext>
            </a:extLst>
          </p:cNvPr>
          <p:cNvSpPr/>
          <p:nvPr/>
        </p:nvSpPr>
        <p:spPr bwMode="auto">
          <a:xfrm>
            <a:off x="6404763" y="1992629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异常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单圆角矩形 9">
            <a:extLst>
              <a:ext uri="{FF2B5EF4-FFF2-40B4-BE49-F238E27FC236}">
                <a16:creationId xmlns:a16="http://schemas.microsoft.com/office/drawing/2014/main" id="{C44FB58E-0A87-4DB4-9170-942DA57F6E1B}"/>
              </a:ext>
            </a:extLst>
          </p:cNvPr>
          <p:cNvSpPr/>
          <p:nvPr/>
        </p:nvSpPr>
        <p:spPr bwMode="auto">
          <a:xfrm>
            <a:off x="3604721" y="2690013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 err="1">
                <a:solidFill>
                  <a:schemeClr val="bg1"/>
                </a:solidFill>
                <a:cs typeface="+mn-ea"/>
                <a:sym typeface="+mn-lt"/>
              </a:rPr>
              <a:t>FeatureSets</a:t>
            </a: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 err="1">
                <a:solidFill>
                  <a:schemeClr val="bg1"/>
                </a:solidFill>
                <a:cs typeface="+mn-ea"/>
                <a:sym typeface="+mn-lt"/>
              </a:rPr>
              <a:t>RecordSets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右箭头 10">
            <a:extLst>
              <a:ext uri="{FF2B5EF4-FFF2-40B4-BE49-F238E27FC236}">
                <a16:creationId xmlns:a16="http://schemas.microsoft.com/office/drawing/2014/main" id="{231905D4-2D59-47DF-A264-8360B5AA0C7A}"/>
              </a:ext>
            </a:extLst>
          </p:cNvPr>
          <p:cNvSpPr/>
          <p:nvPr/>
        </p:nvSpPr>
        <p:spPr bwMode="auto">
          <a:xfrm>
            <a:off x="5585491" y="2840955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单圆角矩形 11">
            <a:extLst>
              <a:ext uri="{FF2B5EF4-FFF2-40B4-BE49-F238E27FC236}">
                <a16:creationId xmlns:a16="http://schemas.microsoft.com/office/drawing/2014/main" id="{846866EB-EBB1-42C8-9BE3-5794053656FB}"/>
              </a:ext>
            </a:extLst>
          </p:cNvPr>
          <p:cNvSpPr/>
          <p:nvPr/>
        </p:nvSpPr>
        <p:spPr bwMode="auto">
          <a:xfrm>
            <a:off x="6404763" y="2707142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要素和记录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单圆角矩形 12">
            <a:extLst>
              <a:ext uri="{FF2B5EF4-FFF2-40B4-BE49-F238E27FC236}">
                <a16:creationId xmlns:a16="http://schemas.microsoft.com/office/drawing/2014/main" id="{94045594-8444-4D1B-B80B-47FC166FCEFD}"/>
              </a:ext>
            </a:extLst>
          </p:cNvPr>
          <p:cNvSpPr/>
          <p:nvPr/>
        </p:nvSpPr>
        <p:spPr bwMode="auto">
          <a:xfrm>
            <a:off x="3604721" y="3464603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Fields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4A7285F-EF65-4E87-9B5F-F92025B9BDFE}"/>
              </a:ext>
            </a:extLst>
          </p:cNvPr>
          <p:cNvSpPr/>
          <p:nvPr/>
        </p:nvSpPr>
        <p:spPr bwMode="auto">
          <a:xfrm>
            <a:off x="5585491" y="3615545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单圆角矩形 14">
            <a:extLst>
              <a:ext uri="{FF2B5EF4-FFF2-40B4-BE49-F238E27FC236}">
                <a16:creationId xmlns:a16="http://schemas.microsoft.com/office/drawing/2014/main" id="{4AF3BA90-8650-4144-A269-640C3D0EC1CB}"/>
              </a:ext>
            </a:extLst>
          </p:cNvPr>
          <p:cNvSpPr/>
          <p:nvPr/>
        </p:nvSpPr>
        <p:spPr bwMode="auto">
          <a:xfrm>
            <a:off x="6404763" y="3481733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字段信息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单圆角矩形 15">
            <a:extLst>
              <a:ext uri="{FF2B5EF4-FFF2-40B4-BE49-F238E27FC236}">
                <a16:creationId xmlns:a16="http://schemas.microsoft.com/office/drawing/2014/main" id="{C64BA2B0-D5D5-439C-9CEC-ECB7D0019B22}"/>
              </a:ext>
            </a:extLst>
          </p:cNvPr>
          <p:cNvSpPr/>
          <p:nvPr/>
        </p:nvSpPr>
        <p:spPr bwMode="auto">
          <a:xfrm>
            <a:off x="3604721" y="4206657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General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82B75F3C-7237-47F7-AEE1-7775535C2DBD}"/>
              </a:ext>
            </a:extLst>
          </p:cNvPr>
          <p:cNvSpPr/>
          <p:nvPr/>
        </p:nvSpPr>
        <p:spPr bwMode="auto">
          <a:xfrm>
            <a:off x="5585491" y="4357599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单圆角矩形 17">
            <a:extLst>
              <a:ext uri="{FF2B5EF4-FFF2-40B4-BE49-F238E27FC236}">
                <a16:creationId xmlns:a16="http://schemas.microsoft.com/office/drawing/2014/main" id="{D59E548A-2CCE-4B64-9744-DDA32E81DBFF}"/>
              </a:ext>
            </a:extLst>
          </p:cNvPr>
          <p:cNvSpPr/>
          <p:nvPr/>
        </p:nvSpPr>
        <p:spPr bwMode="auto">
          <a:xfrm>
            <a:off x="6404763" y="4223787"/>
            <a:ext cx="4083725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通用类，如数组</a:t>
            </a:r>
            <a:r>
              <a:rPr lang="zh-CN" altLang="en-US" sz="1741" dirty="0" smtClean="0">
                <a:solidFill>
                  <a:schemeClr val="bg1"/>
                </a:solidFill>
                <a:cs typeface="+mn-ea"/>
                <a:sym typeface="+mn-lt"/>
              </a:rPr>
              <a:t>、范围、坐标系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单圆角矩形 18">
            <a:extLst>
              <a:ext uri="{FF2B5EF4-FFF2-40B4-BE49-F238E27FC236}">
                <a16:creationId xmlns:a16="http://schemas.microsoft.com/office/drawing/2014/main" id="{90B2B903-D20B-41B0-966E-DE42F73114CA}"/>
              </a:ext>
            </a:extLst>
          </p:cNvPr>
          <p:cNvSpPr/>
          <p:nvPr/>
        </p:nvSpPr>
        <p:spPr bwMode="auto">
          <a:xfrm>
            <a:off x="3604721" y="4990462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Geometry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右箭头 19">
            <a:extLst>
              <a:ext uri="{FF2B5EF4-FFF2-40B4-BE49-F238E27FC236}">
                <a16:creationId xmlns:a16="http://schemas.microsoft.com/office/drawing/2014/main" id="{F669DAA1-5B12-4A4F-8CF2-8758061EA6E3}"/>
              </a:ext>
            </a:extLst>
          </p:cNvPr>
          <p:cNvSpPr/>
          <p:nvPr/>
        </p:nvSpPr>
        <p:spPr bwMode="auto">
          <a:xfrm>
            <a:off x="5585491" y="5141404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单圆角矩形 20">
            <a:extLst>
              <a:ext uri="{FF2B5EF4-FFF2-40B4-BE49-F238E27FC236}">
                <a16:creationId xmlns:a16="http://schemas.microsoft.com/office/drawing/2014/main" id="{033C44E1-19A9-4576-8209-736FDBCDB027}"/>
              </a:ext>
            </a:extLst>
          </p:cNvPr>
          <p:cNvSpPr/>
          <p:nvPr/>
        </p:nvSpPr>
        <p:spPr bwMode="auto">
          <a:xfrm>
            <a:off x="6404763" y="5007592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图形类，如点、线、面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单圆角矩形 21">
            <a:extLst>
              <a:ext uri="{FF2B5EF4-FFF2-40B4-BE49-F238E27FC236}">
                <a16:creationId xmlns:a16="http://schemas.microsoft.com/office/drawing/2014/main" id="{16732AB2-0863-48AD-BF56-A60E1812D3D8}"/>
              </a:ext>
            </a:extLst>
          </p:cNvPr>
          <p:cNvSpPr/>
          <p:nvPr/>
        </p:nvSpPr>
        <p:spPr bwMode="auto">
          <a:xfrm>
            <a:off x="3604721" y="5765052"/>
            <a:ext cx="1779646" cy="551027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41" b="1" dirty="0">
                <a:solidFill>
                  <a:schemeClr val="bg1"/>
                </a:solidFill>
                <a:cs typeface="+mn-ea"/>
                <a:sym typeface="+mn-lt"/>
              </a:rPr>
              <a:t>Parameter</a:t>
            </a:r>
            <a:endParaRPr lang="zh-CN" altLang="en-US" sz="1741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右箭头 22">
            <a:extLst>
              <a:ext uri="{FF2B5EF4-FFF2-40B4-BE49-F238E27FC236}">
                <a16:creationId xmlns:a16="http://schemas.microsoft.com/office/drawing/2014/main" id="{EA68D4A6-8E58-4B27-B6FF-36866117E419}"/>
              </a:ext>
            </a:extLst>
          </p:cNvPr>
          <p:cNvSpPr/>
          <p:nvPr/>
        </p:nvSpPr>
        <p:spPr bwMode="auto">
          <a:xfrm>
            <a:off x="5585491" y="5915994"/>
            <a:ext cx="736084" cy="3065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单圆角矩形 23">
            <a:extLst>
              <a:ext uri="{FF2B5EF4-FFF2-40B4-BE49-F238E27FC236}">
                <a16:creationId xmlns:a16="http://schemas.microsoft.com/office/drawing/2014/main" id="{11526517-4510-43FD-ABF3-0BF1AA9468BF}"/>
              </a:ext>
            </a:extLst>
          </p:cNvPr>
          <p:cNvSpPr/>
          <p:nvPr/>
        </p:nvSpPr>
        <p:spPr bwMode="auto">
          <a:xfrm>
            <a:off x="6404763" y="5782182"/>
            <a:ext cx="3028193" cy="553460"/>
          </a:xfrm>
          <a:prstGeom prst="round1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66332" tIns="33166" rIns="66332" bIns="331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741" dirty="0">
                <a:solidFill>
                  <a:schemeClr val="bg1"/>
                </a:solidFill>
                <a:cs typeface="+mn-ea"/>
                <a:sym typeface="+mn-lt"/>
              </a:rPr>
              <a:t>参数类，参数读取和设置</a:t>
            </a:r>
            <a:endParaRPr lang="en-US" altLang="zh-CN" sz="174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84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F1CC9-FFE5-433C-B4FB-907FBEE7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66816" y="5229200"/>
            <a:ext cx="3151728" cy="933207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每个人都能使用的计算机编程语言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098BB-D713-48AF-9463-BA7AD74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27" y="1657457"/>
            <a:ext cx="2522859" cy="3773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96D16B-AD72-4E58-9585-461E5B8A2E52}"/>
              </a:ext>
            </a:extLst>
          </p:cNvPr>
          <p:cNvSpPr/>
          <p:nvPr/>
        </p:nvSpPr>
        <p:spPr>
          <a:xfrm>
            <a:off x="1309401" y="5594279"/>
            <a:ext cx="21589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Guido van Rossum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吉多范罗苏姆）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14" y="2924944"/>
            <a:ext cx="1238250" cy="1238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75" y="402281"/>
            <a:ext cx="460591" cy="462851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223791" y="980727"/>
            <a:ext cx="3168353" cy="1152129"/>
          </a:xfrm>
          <a:prstGeom prst="wedgeEllipseCallout">
            <a:avLst>
              <a:gd name="adj1" fmla="val -63275"/>
              <a:gd name="adj2" fmla="val 5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"I chose Python as a working title for the project, being in a slightly irreverent mood (and a big fan of Monty Python's Flying Circus)."</a:t>
            </a:r>
          </a:p>
        </p:txBody>
      </p:sp>
      <p:pic>
        <p:nvPicPr>
          <p:cNvPr id="14" name="图片 13" descr="Летающий цирк Монти Пайтона — Википедия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8" y="1206739"/>
            <a:ext cx="1913563" cy="29564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44948" y="4347981"/>
            <a:ext cx="1774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巨蟒剧团之飞翔的马戏团 </a:t>
            </a:r>
            <a:endParaRPr lang="zh-CN" altLang="en-US" sz="1100" b="1" i="0" dirty="0"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561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ArcGIS</a:t>
            </a:r>
            <a:r>
              <a:rPr lang="zh-CN" altLang="en-US" dirty="0" smtClean="0"/>
              <a:t>中的使用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ArcGIS Desktop &amp; ArcGIS Pro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字段计算器及部分其它工具的计算模块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9928B-0294-48AB-BDF8-C2FB8F8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083348"/>
            <a:ext cx="4255598" cy="5212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4E70B-56CA-4F3E-B813-3CD7D1D7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1080433"/>
            <a:ext cx="3240360" cy="52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当前工作环境下进行地理处理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python window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b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08B65-B7EC-408B-BA85-0BD7261A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t="23393"/>
          <a:stretch/>
        </p:blipFill>
        <p:spPr>
          <a:xfrm>
            <a:off x="497984" y="1089675"/>
            <a:ext cx="5831605" cy="2986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0C74A-A9AE-4597-96CB-716E2B27E897}"/>
              </a:ext>
            </a:extLst>
          </p:cNvPr>
          <p:cNvSpPr/>
          <p:nvPr/>
        </p:nvSpPr>
        <p:spPr bwMode="auto">
          <a:xfrm>
            <a:off x="510885" y="2563856"/>
            <a:ext cx="5616624" cy="14992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59896" y="2708920"/>
            <a:ext cx="6475912" cy="3593381"/>
            <a:chOff x="4012575" y="2378784"/>
            <a:chExt cx="7623233" cy="39235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B937AC-7EBB-48E0-9426-1123C13F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575" y="2378784"/>
              <a:ext cx="7623233" cy="392351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089372" y="5332596"/>
              <a:ext cx="7546435" cy="96970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运行独立脚本进行地理处理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5" y="1124744"/>
            <a:ext cx="11089232" cy="52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62FBF-A52A-4F3A-B5DE-730FED2B0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制作成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GeoProcessing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b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D53E-D110-4A3B-8ACF-A58B7BA3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1"/>
          <a:stretch/>
        </p:blipFill>
        <p:spPr>
          <a:xfrm>
            <a:off x="239238" y="1220783"/>
            <a:ext cx="4814328" cy="537321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D139FE-E0BD-4FF4-9986-9672E9F8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074723"/>
            <a:ext cx="7330670" cy="36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举好多个</a:t>
            </a:r>
            <a:r>
              <a:rPr lang="zh-CN" altLang="en-US" dirty="0"/>
              <a:t>栗子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</a:t>
            </a:r>
            <a:r>
              <a:rPr lang="zh-CN" altLang="en-US" smtClean="0"/>
              <a:t>版本为例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6" y="5171679"/>
            <a:ext cx="1296144" cy="1296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3491">
            <a:off x="741288" y="5344791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 （</a:t>
            </a:r>
            <a:r>
              <a:rPr lang="en-US" altLang="zh-CN" dirty="0" smtClean="0"/>
              <a:t>Exercise2/</a:t>
            </a:r>
            <a:r>
              <a:rPr lang="en-US" altLang="zh-CN" dirty="0" err="1" smtClean="0"/>
              <a:t>data.gdb</a:t>
            </a:r>
            <a:r>
              <a:rPr lang="en-US" altLang="zh-CN" dirty="0" smtClean="0"/>
              <a:t>/poi</a:t>
            </a:r>
            <a:r>
              <a:rPr lang="zh-CN" altLang="en-US" dirty="0" smtClean="0"/>
              <a:t>）：陕西省</a:t>
            </a:r>
            <a:r>
              <a:rPr lang="zh-CN" altLang="en-US" dirty="0"/>
              <a:t>内旅游景点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ArcMap</a:t>
            </a:r>
            <a:r>
              <a:rPr lang="zh-CN" altLang="en-US" dirty="0" smtClean="0"/>
              <a:t>文档</a:t>
            </a:r>
            <a:r>
              <a:rPr lang="zh-CN" altLang="en-US" dirty="0"/>
              <a:t>（</a:t>
            </a:r>
            <a:r>
              <a:rPr lang="en-US" altLang="zh-CN" dirty="0" smtClean="0"/>
              <a:t>Exercise2/</a:t>
            </a:r>
            <a:r>
              <a:rPr lang="en-US" altLang="zh-CN" dirty="0" err="1" smtClean="0"/>
              <a:t>poi.mxd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自定义函数：</a:t>
            </a:r>
            <a:r>
              <a:rPr lang="en-US" altLang="zh-CN" dirty="0"/>
              <a:t> </a:t>
            </a:r>
            <a:r>
              <a:rPr lang="en-US" altLang="zh-CN" dirty="0" smtClean="0"/>
              <a:t>ReClassfunction.py</a:t>
            </a:r>
          </a:p>
          <a:p>
            <a:endParaRPr lang="en-US" altLang="zh-CN" dirty="0"/>
          </a:p>
          <a:p>
            <a:r>
              <a:rPr lang="zh-CN" altLang="en-US" dirty="0" smtClean="0"/>
              <a:t>注：该脚本比较简单，</a:t>
            </a:r>
            <a:r>
              <a:rPr lang="en-US" altLang="zh-CN" dirty="0" smtClean="0"/>
              <a:t>Python2.x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3.x</a:t>
            </a:r>
            <a:r>
              <a:rPr lang="zh-CN" altLang="en-US" dirty="0" smtClean="0"/>
              <a:t>通用，可以在</a:t>
            </a:r>
            <a:r>
              <a:rPr lang="en-US" altLang="zh-CN" dirty="0" smtClean="0"/>
              <a:t>ArcGIS Pro</a:t>
            </a:r>
            <a:r>
              <a:rPr lang="zh-CN" altLang="en-US" dirty="0" smtClean="0"/>
              <a:t>中使用同一段代码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2. </a:t>
            </a:r>
            <a:r>
              <a:rPr lang="zh-CN" altLang="en-US" dirty="0"/>
              <a:t>使用字段计算器</a:t>
            </a:r>
          </a:p>
        </p:txBody>
      </p:sp>
    </p:spTree>
    <p:extLst>
      <p:ext uri="{BB962C8B-B14F-4D97-AF65-F5344CB8AC3E}">
        <p14:creationId xmlns:p14="http://schemas.microsoft.com/office/powerpoint/2010/main" val="904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2. </a:t>
            </a:r>
            <a:r>
              <a:rPr lang="zh-CN" altLang="en-US" dirty="0" smtClean="0"/>
              <a:t>使用字段计算器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463" r="3949" b="2441"/>
          <a:stretch/>
        </p:blipFill>
        <p:spPr>
          <a:xfrm>
            <a:off x="-4267" y="2318578"/>
            <a:ext cx="2736304" cy="2880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682548"/>
            <a:ext cx="4000000" cy="215238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287688" y="1124744"/>
            <a:ext cx="4196876" cy="5156242"/>
            <a:chOff x="3189882" y="1108609"/>
            <a:chExt cx="4392488" cy="53002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/>
            <a:srcRect l="1585" r="1726" b="3044"/>
            <a:stretch/>
          </p:blipFill>
          <p:spPr>
            <a:xfrm>
              <a:off x="3189882" y="1108609"/>
              <a:ext cx="4392488" cy="530025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223792" y="1556792"/>
              <a:ext cx="64807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61890" y="3645024"/>
              <a:ext cx="117792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287688" y="4044018"/>
              <a:ext cx="4104456" cy="897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2922" y="5301208"/>
              <a:ext cx="417123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0776520" y="2695495"/>
            <a:ext cx="1263696" cy="2139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52476" y="1124744"/>
            <a:ext cx="10805847" cy="4799321"/>
          </a:xfrm>
        </p:spPr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新建</a:t>
            </a:r>
            <a:r>
              <a:rPr lang="en-US" altLang="zh-CN" dirty="0" smtClean="0"/>
              <a:t>Python 2.7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arcpy10-7 python=2.7</a:t>
            </a:r>
          </a:p>
          <a:p>
            <a:r>
              <a:rPr lang="en-US" altLang="zh-CN" dirty="0" smtClean="0"/>
              <a:t>2. </a:t>
            </a:r>
            <a:r>
              <a:rPr lang="zh-CN" altLang="en-US" sz="1800" dirty="0" smtClean="0">
                <a:solidFill>
                  <a:schemeClr val="bg1"/>
                </a:solidFill>
              </a:rPr>
              <a:t>确认</a:t>
            </a:r>
            <a:r>
              <a:rPr lang="en-US" altLang="zh-CN" sz="1800" dirty="0" smtClean="0">
                <a:solidFill>
                  <a:schemeClr val="bg1"/>
                </a:solidFill>
              </a:rPr>
              <a:t>Python</a:t>
            </a:r>
            <a:r>
              <a:rPr lang="zh-CN" altLang="en-US" sz="1800" dirty="0" smtClean="0">
                <a:solidFill>
                  <a:schemeClr val="bg1"/>
                </a:solidFill>
              </a:rPr>
              <a:t>为</a:t>
            </a:r>
            <a:r>
              <a:rPr lang="en-US" altLang="zh-CN" sz="1800" dirty="0" smtClean="0">
                <a:solidFill>
                  <a:schemeClr val="bg1"/>
                </a:solidFill>
              </a:rPr>
              <a:t>64</a:t>
            </a:r>
            <a:r>
              <a:rPr lang="zh-CN" altLang="en-US" sz="1800" dirty="0" smtClean="0">
                <a:solidFill>
                  <a:schemeClr val="bg1"/>
                </a:solidFill>
              </a:rPr>
              <a:t>位还是</a:t>
            </a:r>
            <a:r>
              <a:rPr lang="en-US" altLang="zh-CN" sz="1800" dirty="0" smtClean="0">
                <a:solidFill>
                  <a:schemeClr val="bg1"/>
                </a:solidFill>
              </a:rPr>
              <a:t>32</a:t>
            </a:r>
            <a:r>
              <a:rPr lang="zh-CN" altLang="en-US" sz="1800" dirty="0" smtClean="0">
                <a:solidFill>
                  <a:schemeClr val="bg1"/>
                </a:solidFill>
              </a:rPr>
              <a:t>位：</a:t>
            </a:r>
            <a:r>
              <a:rPr lang="en-US" altLang="zh-CN" sz="1800" dirty="0">
                <a:solidFill>
                  <a:schemeClr val="bg1"/>
                </a:solidFill>
              </a:rPr>
              <a:t> ArcGIS </a:t>
            </a:r>
            <a:r>
              <a:rPr lang="en-US" altLang="zh-CN" sz="1800" dirty="0" smtClean="0">
                <a:solidFill>
                  <a:schemeClr val="bg1"/>
                </a:solidFill>
              </a:rPr>
              <a:t>Desktop </a:t>
            </a:r>
            <a:r>
              <a:rPr lang="en-US" altLang="zh-CN" sz="1800" dirty="0">
                <a:solidFill>
                  <a:schemeClr val="bg1"/>
                </a:solidFill>
              </a:rPr>
              <a:t>python</a:t>
            </a:r>
            <a:r>
              <a:rPr lang="zh-CN" altLang="en-US" sz="1800" dirty="0">
                <a:solidFill>
                  <a:schemeClr val="bg1"/>
                </a:solidFill>
              </a:rPr>
              <a:t>默认安装于</a:t>
            </a:r>
            <a:r>
              <a:rPr lang="en-US" altLang="zh-CN" sz="1800" dirty="0">
                <a:solidFill>
                  <a:schemeClr val="bg1"/>
                </a:solidFill>
              </a:rPr>
              <a:t>C:\</a:t>
            </a:r>
            <a:r>
              <a:rPr lang="en-US" altLang="zh-CN" sz="1800" dirty="0" smtClean="0">
                <a:solidFill>
                  <a:schemeClr val="bg1"/>
                </a:solidFill>
              </a:rPr>
              <a:t>Python27</a:t>
            </a:r>
            <a:r>
              <a:rPr lang="zh-CN" altLang="en-US" sz="1800" dirty="0" smtClean="0">
                <a:solidFill>
                  <a:schemeClr val="bg1"/>
                </a:solidFill>
              </a:rPr>
              <a:t>，以</a:t>
            </a:r>
            <a:r>
              <a:rPr lang="en-US" altLang="zh-CN" sz="1800" dirty="0" smtClean="0">
                <a:solidFill>
                  <a:schemeClr val="bg1"/>
                </a:solidFill>
              </a:rPr>
              <a:t>10.7</a:t>
            </a:r>
            <a:r>
              <a:rPr lang="zh-CN" altLang="en-US" sz="1800" dirty="0" smtClean="0">
                <a:solidFill>
                  <a:schemeClr val="bg1"/>
                </a:solidFill>
              </a:rPr>
              <a:t>为例，</a:t>
            </a:r>
            <a:r>
              <a:rPr lang="en-US" altLang="zh-CN" sz="1800" dirty="0" smtClean="0">
                <a:solidFill>
                  <a:schemeClr val="bg1"/>
                </a:solidFill>
              </a:rPr>
              <a:t>ArcGIS10.7</a:t>
            </a:r>
            <a:r>
              <a:rPr lang="zh-CN" altLang="en-US" sz="1800" dirty="0" smtClean="0">
                <a:solidFill>
                  <a:schemeClr val="bg1"/>
                </a:solidFill>
              </a:rPr>
              <a:t>为</a:t>
            </a:r>
            <a:r>
              <a:rPr lang="en-US" altLang="zh-CN" sz="1800" dirty="0" smtClean="0">
                <a:solidFill>
                  <a:schemeClr val="bg1"/>
                </a:solidFill>
              </a:rPr>
              <a:t>32</a:t>
            </a:r>
            <a:r>
              <a:rPr lang="zh-CN" altLang="en-US" sz="1800" dirty="0" smtClean="0">
                <a:solidFill>
                  <a:schemeClr val="bg1"/>
                </a:solidFill>
              </a:rPr>
              <a:t>位（该路径一定存在），</a:t>
            </a:r>
            <a:r>
              <a:rPr lang="en-US" altLang="zh-CN" sz="1800" dirty="0" smtClean="0">
                <a:solidFill>
                  <a:schemeClr val="bg1"/>
                </a:solidFill>
              </a:rPr>
              <a:t>ArcGISx6410.7</a:t>
            </a:r>
            <a:r>
              <a:rPr lang="zh-CN" altLang="en-US" sz="1800" dirty="0" smtClean="0">
                <a:solidFill>
                  <a:schemeClr val="bg1"/>
                </a:solidFill>
              </a:rPr>
              <a:t>为</a:t>
            </a:r>
            <a:r>
              <a:rPr lang="en-US" altLang="zh-CN" sz="1800" dirty="0" smtClean="0">
                <a:solidFill>
                  <a:schemeClr val="bg1"/>
                </a:solidFill>
              </a:rPr>
              <a:t>64</a:t>
            </a:r>
            <a:r>
              <a:rPr lang="zh-CN" altLang="en-US" sz="1800" dirty="0" smtClean="0">
                <a:solidFill>
                  <a:schemeClr val="bg1"/>
                </a:solidFill>
              </a:rPr>
              <a:t>位（该路径不一定存在）。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3. 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8" y="2780928"/>
            <a:ext cx="1075319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52476" y="1124744"/>
            <a:ext cx="10805847" cy="4799321"/>
          </a:xfrm>
        </p:spPr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在环境内配置</a:t>
            </a:r>
            <a:r>
              <a:rPr lang="en-US" altLang="zh-CN" dirty="0" err="1" smtClean="0"/>
              <a:t>pth</a:t>
            </a:r>
            <a:r>
              <a:rPr lang="zh-CN" altLang="en-US" dirty="0" smtClean="0"/>
              <a:t>文件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 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2.7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Desktop10.7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70998"/>
              </p:ext>
            </p:extLst>
          </p:nvPr>
        </p:nvGraphicFramePr>
        <p:xfrm>
          <a:off x="282070" y="1608593"/>
          <a:ext cx="11736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3830532937"/>
                    </a:ext>
                  </a:extLst>
                </a:gridCol>
                <a:gridCol w="5868000">
                  <a:extLst>
                    <a:ext uri="{9D8B030D-6E8A-4147-A177-3AD203B41FA5}">
                      <a16:colId xmlns:a16="http://schemas.microsoft.com/office/drawing/2014/main" val="2627022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34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1. </a:t>
                      </a:r>
                      <a:r>
                        <a:rPr lang="zh-CN" altLang="en-US" dirty="0" smtClean="0"/>
                        <a:t>确认</a:t>
                      </a:r>
                      <a:r>
                        <a:rPr lang="en-US" altLang="zh-CN" dirty="0" smtClean="0"/>
                        <a:t>Anaconda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位，否则重新安装</a:t>
                      </a:r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</a:t>
                      </a:r>
                      <a:r>
                        <a:rPr lang="en-US" altLang="zh-CN" dirty="0" smtClean="0"/>
                        <a:t>Anaconda</a:t>
                      </a:r>
                      <a:r>
                        <a:rPr lang="zh-CN" altLang="en-US" dirty="0" smtClean="0"/>
                        <a:t>，或者安装</a:t>
                      </a:r>
                      <a:r>
                        <a:rPr lang="en-US" altLang="zh-CN" dirty="0" smtClean="0"/>
                        <a:t>ArcGIS </a:t>
                      </a:r>
                      <a:r>
                        <a:rPr lang="zh-CN" altLang="en-US" dirty="0" smtClean="0"/>
                        <a:t>桌面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hlinkClick r:id="rId2"/>
                        </a:rPr>
                        <a:t>Background </a:t>
                      </a:r>
                      <a:r>
                        <a:rPr lang="en-US" altLang="zh-CN" dirty="0" err="1" smtClean="0">
                          <a:solidFill>
                            <a:schemeClr val="bg1"/>
                          </a:solidFill>
                          <a:hlinkClick r:id="rId2"/>
                        </a:rPr>
                        <a:t>Geoprocessing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hlinkClick r:id="rId2"/>
                        </a:rPr>
                        <a:t> (64-bit)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1. </a:t>
                      </a:r>
                      <a:r>
                        <a:rPr lang="zh-CN" altLang="en-US" dirty="0" smtClean="0"/>
                        <a:t>确认</a:t>
                      </a:r>
                      <a:r>
                        <a:rPr lang="en-US" altLang="zh-CN" dirty="0" smtClean="0"/>
                        <a:t>Anaconda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1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2. </a:t>
                      </a:r>
                      <a:r>
                        <a:rPr lang="zh-CN" altLang="en-US" dirty="0" smtClean="0"/>
                        <a:t>复制</a:t>
                      </a:r>
                      <a:r>
                        <a:rPr lang="en-US" altLang="zh-CN" dirty="0" smtClean="0"/>
                        <a:t>C:\Python27\ArcGIS10.7\Lib\site-packages\Desktop10.7.pth</a:t>
                      </a:r>
                      <a:r>
                        <a:rPr lang="zh-CN" altLang="en-US" dirty="0" smtClean="0"/>
                        <a:t>至</a:t>
                      </a:r>
                      <a:r>
                        <a:rPr lang="en-US" altLang="zh-CN" dirty="0" smtClean="0"/>
                        <a:t>&lt;Anaconda</a:t>
                      </a:r>
                      <a:r>
                        <a:rPr lang="zh-CN" altLang="en-US" dirty="0" smtClean="0"/>
                        <a:t>安装路径</a:t>
                      </a:r>
                      <a:r>
                        <a:rPr lang="en-US" altLang="zh-CN" dirty="0" smtClean="0"/>
                        <a:t>&gt;\envs\arcpy10-7\Lib\site-packages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2. </a:t>
                      </a:r>
                      <a:r>
                        <a:rPr lang="zh-CN" altLang="en-US" dirty="0" smtClean="0"/>
                        <a:t>复制</a:t>
                      </a:r>
                      <a:r>
                        <a:rPr lang="en-US" altLang="zh-CN" dirty="0" smtClean="0"/>
                        <a:t>C:\Python27\ArcGISx6410.7\Lib\site-packages\DTBGGP64.pth</a:t>
                      </a:r>
                      <a:r>
                        <a:rPr lang="zh-CN" altLang="en-US" dirty="0" smtClean="0"/>
                        <a:t>至</a:t>
                      </a:r>
                      <a:r>
                        <a:rPr lang="en-US" altLang="zh-CN" dirty="0" smtClean="0"/>
                        <a:t>&lt;Anaconda</a:t>
                      </a:r>
                      <a:r>
                        <a:rPr lang="zh-CN" altLang="en-US" dirty="0" smtClean="0"/>
                        <a:t>安装路径</a:t>
                      </a:r>
                      <a:r>
                        <a:rPr lang="en-US" altLang="zh-CN" dirty="0" smtClean="0"/>
                        <a:t>&gt;\</a:t>
                      </a:r>
                      <a:r>
                        <a:rPr lang="en-US" altLang="zh-CN" dirty="0" err="1" smtClean="0"/>
                        <a:t>envs</a:t>
                      </a:r>
                      <a:r>
                        <a:rPr lang="en-US" altLang="zh-CN" dirty="0" smtClean="0"/>
                        <a:t>\arcpy10-7\Lib\site-packages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7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3. </a:t>
                      </a:r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&lt;Anaconda</a:t>
                      </a:r>
                      <a:r>
                        <a:rPr lang="zh-CN" altLang="en-US" dirty="0" smtClean="0"/>
                        <a:t>安装路径</a:t>
                      </a:r>
                      <a:r>
                        <a:rPr lang="en-US" altLang="zh-CN" dirty="0" smtClean="0"/>
                        <a:t>&gt;\</a:t>
                      </a:r>
                      <a:r>
                        <a:rPr lang="en-US" altLang="zh-CN" dirty="0" err="1" smtClean="0"/>
                        <a:t>envs</a:t>
                      </a:r>
                      <a:r>
                        <a:rPr lang="en-US" altLang="zh-CN" dirty="0" smtClean="0"/>
                        <a:t>\arcpy10-7\Lib\site-packages</a:t>
                      </a:r>
                      <a:r>
                        <a:rPr lang="zh-CN" altLang="en-US" dirty="0" smtClean="0"/>
                        <a:t>路径下创建文件</a:t>
                      </a:r>
                      <a:r>
                        <a:rPr lang="en-US" altLang="zh-CN" dirty="0" err="1" smtClean="0"/>
                        <a:t>arcpy</a:t>
                      </a:r>
                      <a:r>
                        <a:rPr lang="en-US" altLang="zh-CN" dirty="0" smtClean="0"/>
                        <a:t>-site-</a:t>
                      </a:r>
                      <a:r>
                        <a:rPr lang="en-US" altLang="zh-CN" dirty="0" err="1" smtClean="0"/>
                        <a:t>packages.pth</a:t>
                      </a:r>
                      <a:endParaRPr lang="en-US" altLang="zh-CN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48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4. </a:t>
                      </a:r>
                      <a:r>
                        <a:rPr lang="zh-CN" altLang="en-US" dirty="0" smtClean="0"/>
                        <a:t>使用文本编辑器打开</a:t>
                      </a:r>
                      <a:r>
                        <a:rPr lang="en-US" altLang="zh-CN" dirty="0" err="1" smtClean="0"/>
                        <a:t>arcpy</a:t>
                      </a:r>
                      <a:r>
                        <a:rPr lang="en-US" altLang="zh-CN" dirty="0" smtClean="0"/>
                        <a:t>-site-</a:t>
                      </a:r>
                      <a:r>
                        <a:rPr lang="en-US" altLang="zh-CN" dirty="0" err="1" smtClean="0"/>
                        <a:t>packages.pth</a:t>
                      </a:r>
                      <a:endParaRPr lang="en-US" altLang="zh-CN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输入以下内容并保存：</a:t>
                      </a:r>
                      <a:r>
                        <a:rPr lang="en-US" altLang="zh-CN" dirty="0" smtClean="0"/>
                        <a:t>C:\Python27\ArcGIS10.7\Lib\site-packages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4. </a:t>
                      </a:r>
                      <a:r>
                        <a:rPr lang="zh-CN" altLang="en-US" dirty="0" smtClean="0"/>
                        <a:t>使用文本编辑器打开</a:t>
                      </a:r>
                      <a:r>
                        <a:rPr lang="en-US" altLang="zh-CN" dirty="0" err="1" smtClean="0"/>
                        <a:t>arcpy</a:t>
                      </a:r>
                      <a:r>
                        <a:rPr lang="en-US" altLang="zh-CN" dirty="0" smtClean="0"/>
                        <a:t>-site-</a:t>
                      </a:r>
                      <a:r>
                        <a:rPr lang="en-US" altLang="zh-CN" dirty="0" err="1" smtClean="0"/>
                        <a:t>packages.pth</a:t>
                      </a:r>
                      <a:endParaRPr lang="en-US" altLang="zh-CN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输入以下内容并保存：</a:t>
                      </a:r>
                      <a:r>
                        <a:rPr lang="en-US" altLang="zh-CN" dirty="0" smtClean="0"/>
                        <a:t>C:\Python27\ArcGISx6410.7\Lib\site-packages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0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9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</a:p>
          <a:p>
            <a:r>
              <a:rPr lang="zh-CN" altLang="en-US" dirty="0"/>
              <a:t>易学</a:t>
            </a:r>
            <a:endParaRPr lang="en-US" altLang="zh-CN" dirty="0"/>
          </a:p>
          <a:p>
            <a:r>
              <a:rPr lang="zh-CN" altLang="en-US" dirty="0"/>
              <a:t>高层语言</a:t>
            </a:r>
          </a:p>
          <a:p>
            <a:r>
              <a:rPr lang="zh-CN" altLang="en-US" dirty="0"/>
              <a:t>免费、开源</a:t>
            </a:r>
          </a:p>
          <a:p>
            <a:r>
              <a:rPr lang="zh-CN" altLang="en-US" dirty="0"/>
              <a:t>可移植性</a:t>
            </a:r>
          </a:p>
          <a:p>
            <a:r>
              <a:rPr lang="zh-CN" altLang="en-US" dirty="0"/>
              <a:t>解释性</a:t>
            </a:r>
          </a:p>
          <a:p>
            <a:r>
              <a:rPr lang="zh-CN" altLang="en-US" dirty="0"/>
              <a:t>面向对象</a:t>
            </a:r>
          </a:p>
          <a:p>
            <a:r>
              <a:rPr lang="zh-CN" altLang="en-US" dirty="0"/>
              <a:t>模块化</a:t>
            </a:r>
            <a:endParaRPr lang="en-US" altLang="zh-CN" dirty="0"/>
          </a:p>
          <a:p>
            <a:r>
              <a:rPr lang="zh-CN" altLang="en-US" dirty="0"/>
              <a:t>可嵌入性</a:t>
            </a:r>
          </a:p>
          <a:p>
            <a:r>
              <a:rPr lang="zh-CN" altLang="en-US" dirty="0"/>
              <a:t>丰富的库</a:t>
            </a:r>
          </a:p>
          <a:p>
            <a:r>
              <a:rPr lang="zh-CN" altLang="en-US" dirty="0"/>
              <a:t>海量资源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211743"/>
            <a:ext cx="5164179" cy="4808361"/>
          </a:xfrm>
          <a:prstGeom prst="rect">
            <a:avLst/>
          </a:prstGeom>
        </p:spPr>
      </p:pic>
      <p:sp>
        <p:nvSpPr>
          <p:cNvPr id="7" name="Title 17">
            <a:extLst>
              <a:ext uri="{FF2B5EF4-FFF2-40B4-BE49-F238E27FC236}">
                <a16:creationId xmlns:a16="http://schemas.microsoft.com/office/drawing/2014/main" id="{DE3650CD-00AC-41F7-9A09-5D5FFEF25B1D}"/>
              </a:ext>
            </a:extLst>
          </p:cNvPr>
          <p:cNvSpPr txBox="1">
            <a:spLocks/>
          </p:cNvSpPr>
          <p:nvPr/>
        </p:nvSpPr>
        <p:spPr>
          <a:xfrm>
            <a:off x="666751" y="1472391"/>
            <a:ext cx="3318903" cy="133430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CCFF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 Anaconda</a:t>
            </a:r>
            <a:r>
              <a:rPr lang="zh-CN" altLang="en-US" dirty="0"/>
              <a:t>添加</a:t>
            </a:r>
            <a:r>
              <a:rPr lang="en-US" altLang="zh-CN" dirty="0" err="1"/>
              <a:t>ArcPy</a:t>
            </a:r>
            <a:r>
              <a:rPr lang="en-US" altLang="zh-CN" dirty="0"/>
              <a:t> 2.7 (</a:t>
            </a:r>
            <a:r>
              <a:rPr lang="zh-CN" altLang="en-US" dirty="0"/>
              <a:t>以</a:t>
            </a:r>
            <a:r>
              <a:rPr lang="en-US" altLang="zh-CN" dirty="0"/>
              <a:t>ArcGIS Desktop10.7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91" y="2636912"/>
            <a:ext cx="11552586" cy="19442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5971" y="1233751"/>
            <a:ext cx="7507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 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zh-CN" altLang="en-US" dirty="0">
                <a:solidFill>
                  <a:schemeClr val="bg1"/>
                </a:solidFill>
              </a:rPr>
              <a:t>可选</a:t>
            </a:r>
            <a:r>
              <a:rPr lang="zh-CN" altLang="en-US" dirty="0" smtClean="0">
                <a:solidFill>
                  <a:schemeClr val="bg1"/>
                </a:solidFill>
              </a:rPr>
              <a:t>）装</a:t>
            </a:r>
            <a:r>
              <a:rPr lang="en-US" altLang="zh-CN" dirty="0" err="1" smtClean="0">
                <a:solidFill>
                  <a:schemeClr val="bg1"/>
                </a:solidFill>
              </a:rPr>
              <a:t>nb_conda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可在</a:t>
            </a:r>
            <a:r>
              <a:rPr lang="en-US" altLang="zh-CN" dirty="0" err="1" smtClean="0">
                <a:solidFill>
                  <a:schemeClr val="bg1"/>
                </a:solidFill>
              </a:rPr>
              <a:t>Jupyter</a:t>
            </a:r>
            <a:r>
              <a:rPr lang="zh-CN" altLang="en-US" dirty="0" smtClean="0">
                <a:solidFill>
                  <a:schemeClr val="bg1"/>
                </a:solidFill>
              </a:rPr>
              <a:t>内对不同</a:t>
            </a:r>
            <a:r>
              <a:rPr lang="en-US" altLang="zh-CN" dirty="0" smtClean="0">
                <a:solidFill>
                  <a:schemeClr val="bg1"/>
                </a:solidFill>
              </a:rPr>
              <a:t>Conda</a:t>
            </a:r>
            <a:r>
              <a:rPr lang="zh-CN" altLang="en-US" dirty="0">
                <a:solidFill>
                  <a:schemeClr val="bg1"/>
                </a:solidFill>
              </a:rPr>
              <a:t>环境和</a:t>
            </a:r>
            <a:r>
              <a:rPr lang="zh-CN" altLang="en-US" dirty="0" smtClean="0">
                <a:solidFill>
                  <a:schemeClr val="bg1"/>
                </a:solidFill>
              </a:rPr>
              <a:t>包进行访问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conda 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install –y 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nb</a:t>
            </a:r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-conda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7446" y="1412776"/>
            <a:ext cx="11065230" cy="4391304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2.7</a:t>
            </a:r>
          </a:p>
          <a:p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endParaRPr lang="en-US" altLang="zh-CN" dirty="0"/>
          </a:p>
          <a:p>
            <a:r>
              <a:rPr lang="zh-CN" altLang="en-US" dirty="0"/>
              <a:t>数据：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pois.txt: </a:t>
            </a:r>
            <a:r>
              <a:rPr lang="zh-CN" altLang="en-US" dirty="0"/>
              <a:t>陕西省内旅游景点数据，坐标系</a:t>
            </a:r>
            <a:r>
              <a:rPr lang="en-US" altLang="zh-CN" dirty="0"/>
              <a:t>4326 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代码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csv2fc.ipynb &amp; csv2fc.py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注：使用</a:t>
            </a:r>
            <a:r>
              <a:rPr lang="en-US" altLang="zh-CN" dirty="0" smtClean="0"/>
              <a:t>3.x (aka ArcGIS Pro)</a:t>
            </a:r>
            <a:r>
              <a:rPr lang="zh-CN" altLang="en-US" dirty="0" smtClean="0"/>
              <a:t>，可以直接使用</a:t>
            </a:r>
            <a:r>
              <a:rPr lang="en-US" altLang="zh-CN" dirty="0" smtClean="0"/>
              <a:t>XY </a:t>
            </a:r>
            <a:r>
              <a:rPr lang="zh-CN" altLang="en-US" dirty="0" smtClean="0"/>
              <a:t>表转点工具（</a:t>
            </a:r>
            <a:r>
              <a:rPr lang="en-US" altLang="zh-CN" dirty="0"/>
              <a:t> XY Table To </a:t>
            </a:r>
            <a:r>
              <a:rPr lang="en-US" altLang="zh-CN" dirty="0" smtClean="0"/>
              <a:t>Point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/>
              <a:t>XY </a:t>
            </a:r>
            <a:r>
              <a:rPr lang="zh-CN" altLang="en-US" dirty="0"/>
              <a:t>表</a:t>
            </a:r>
            <a:r>
              <a:rPr lang="zh-CN" altLang="en-US" dirty="0" smtClean="0"/>
              <a:t>转点（</a:t>
            </a:r>
            <a:r>
              <a:rPr lang="en-US" altLang="zh-CN" dirty="0" smtClean="0"/>
              <a:t>CSV/TXT</a:t>
            </a:r>
            <a:r>
              <a:rPr lang="zh-CN" altLang="en-US" dirty="0" smtClean="0"/>
              <a:t>逗号</a:t>
            </a:r>
            <a:r>
              <a:rPr lang="zh-CN" altLang="en-US" dirty="0"/>
              <a:t>分隔</a:t>
            </a:r>
            <a:r>
              <a:rPr lang="zh-CN" altLang="en-US" dirty="0" smtClean="0"/>
              <a:t>值格式）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83" y="5011992"/>
            <a:ext cx="436801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2.7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省份全拼</a:t>
            </a:r>
            <a:r>
              <a:rPr lang="en-US" altLang="zh-CN" dirty="0"/>
              <a:t>.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./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xxx.json</a:t>
            </a:r>
            <a:r>
              <a:rPr lang="zh-CN" altLang="en-US" dirty="0" smtClean="0"/>
              <a:t>）：省</a:t>
            </a:r>
            <a:r>
              <a:rPr lang="zh-CN" altLang="en-US" dirty="0"/>
              <a:t>内行政区划（到市一级），数据来源于网络，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日访问之前获取数据链接已经不存在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导入方式：使用</a:t>
            </a:r>
            <a:r>
              <a:rPr lang="en-US" altLang="zh-CN" dirty="0" err="1"/>
              <a:t>GeoPandas</a:t>
            </a:r>
            <a:r>
              <a:rPr lang="zh-CN" altLang="en-US" dirty="0"/>
              <a:t>读取</a:t>
            </a:r>
            <a:r>
              <a:rPr lang="en-US" altLang="zh-CN" dirty="0" err="1"/>
              <a:t>GeoJSON</a:t>
            </a:r>
            <a:r>
              <a:rPr lang="zh-CN" altLang="en-US" dirty="0"/>
              <a:t>，转换为</a:t>
            </a:r>
            <a:r>
              <a:rPr lang="en-US" altLang="zh-CN" dirty="0" err="1"/>
              <a:t>ShapeFile</a:t>
            </a:r>
            <a:r>
              <a:rPr lang="zh-CN" altLang="en-US" dirty="0"/>
              <a:t>，再使用</a:t>
            </a:r>
            <a:r>
              <a:rPr lang="en-US" altLang="zh-CN" dirty="0" err="1"/>
              <a:t>ArcPy</a:t>
            </a:r>
            <a:r>
              <a:rPr lang="zh-CN" altLang="en-US" dirty="0"/>
              <a:t>将</a:t>
            </a:r>
            <a:r>
              <a:rPr lang="en-US" altLang="zh-CN" dirty="0" err="1"/>
              <a:t>ShapeFile</a:t>
            </a:r>
            <a:r>
              <a:rPr lang="zh-CN" altLang="en-US" dirty="0"/>
              <a:t>导入</a:t>
            </a:r>
            <a:r>
              <a:rPr lang="en-US" altLang="zh-CN" dirty="0"/>
              <a:t>GDB</a:t>
            </a:r>
            <a:r>
              <a:rPr lang="zh-CN" altLang="en-US" dirty="0"/>
              <a:t>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代码：</a:t>
            </a:r>
            <a:r>
              <a:rPr lang="en-US" altLang="zh-CN" dirty="0" err="1" smtClean="0"/>
              <a:t>bulkImportJson.ipynb</a:t>
            </a:r>
            <a:r>
              <a:rPr lang="en-US" altLang="zh-CN" dirty="0"/>
              <a:t> &amp; bulkImportJson.py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PS</a:t>
            </a:r>
            <a:r>
              <a:rPr lang="zh-CN" altLang="en-US" dirty="0"/>
              <a:t>：</a:t>
            </a:r>
            <a:r>
              <a:rPr lang="en-US" altLang="zh-CN" dirty="0"/>
              <a:t>GDAL</a:t>
            </a:r>
            <a:r>
              <a:rPr lang="zh-CN" altLang="en-US" dirty="0"/>
              <a:t>支持</a:t>
            </a:r>
            <a:r>
              <a:rPr lang="en-US" altLang="zh-CN" dirty="0" err="1"/>
              <a:t>FileGDB</a:t>
            </a:r>
            <a:r>
              <a:rPr lang="zh-CN" altLang="en-US" dirty="0"/>
              <a:t>的读写，需要安装</a:t>
            </a:r>
            <a:r>
              <a:rPr lang="en-US" altLang="zh-CN" dirty="0"/>
              <a:t>Esri</a:t>
            </a:r>
            <a:r>
              <a:rPr lang="zh-CN" altLang="en-US" dirty="0"/>
              <a:t>提供的一个驱动，比较麻烦。感兴趣可以研究一下，链接</a:t>
            </a:r>
            <a:r>
              <a:rPr lang="en-US" altLang="zh-CN" dirty="0"/>
              <a:t>:</a:t>
            </a:r>
            <a:r>
              <a:rPr lang="en-US" altLang="zh-CN" u="sng" dirty="0">
                <a:hlinkClick r:id="rId2"/>
              </a:rPr>
              <a:t>https://gdal.org/drivers/vector/filegdb.html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批量导入</a:t>
            </a:r>
            <a:r>
              <a:rPr lang="en-US" altLang="zh-CN" dirty="0" err="1" smtClean="0"/>
              <a:t>GeoJson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2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 smtClean="0"/>
              <a:t>2.7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核心第三方包：</a:t>
            </a:r>
            <a:r>
              <a:rPr lang="en-US" altLang="zh-CN" dirty="0" err="1"/>
              <a:t>arcpy</a:t>
            </a:r>
            <a:r>
              <a:rPr lang="en-US" altLang="zh-CN" dirty="0"/>
              <a:t> &amp; </a:t>
            </a:r>
            <a:r>
              <a:rPr lang="en-US" altLang="zh-CN" dirty="0" err="1" smtClean="0"/>
              <a:t>geopandas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西安市内兴趣点数据：</a:t>
            </a:r>
            <a:r>
              <a:rPr lang="en-US" altLang="zh-CN" dirty="0"/>
              <a:t>excel</a:t>
            </a:r>
            <a:r>
              <a:rPr lang="zh-CN" altLang="en-US" dirty="0"/>
              <a:t>格式，空间参考</a:t>
            </a:r>
            <a:r>
              <a:rPr lang="en-US" altLang="zh-CN" dirty="0"/>
              <a:t>4326(</a:t>
            </a:r>
            <a:r>
              <a:rPr lang="zh-CN" altLang="en-US" dirty="0"/>
              <a:t>经度字段：</a:t>
            </a:r>
            <a:r>
              <a:rPr lang="en-US" altLang="zh-CN" dirty="0" err="1"/>
              <a:t>lng</a:t>
            </a:r>
            <a:r>
              <a:rPr lang="zh-CN" altLang="en-US" dirty="0"/>
              <a:t>，维度字段：</a:t>
            </a:r>
            <a:r>
              <a:rPr lang="en-US" altLang="zh-CN" dirty="0" err="1"/>
              <a:t>lat</a:t>
            </a:r>
            <a:r>
              <a:rPr lang="en-US" altLang="zh-CN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bg1"/>
                </a:solidFill>
              </a:rPr>
              <a:t>edu</a:t>
            </a:r>
            <a:r>
              <a:rPr lang="zh-CN" altLang="en-US" sz="1800" dirty="0">
                <a:solidFill>
                  <a:schemeClr val="bg1"/>
                </a:solidFill>
              </a:rPr>
              <a:t>：教育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</a:rPr>
              <a:t>food</a:t>
            </a:r>
            <a:r>
              <a:rPr lang="zh-CN" altLang="en-US" sz="1800" dirty="0">
                <a:solidFill>
                  <a:schemeClr val="bg1"/>
                </a:solidFill>
              </a:rPr>
              <a:t>：餐饮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</a:rPr>
              <a:t>infrastructure</a:t>
            </a:r>
            <a:r>
              <a:rPr lang="zh-CN" altLang="en-US" sz="1800" dirty="0">
                <a:solidFill>
                  <a:schemeClr val="bg1"/>
                </a:solidFill>
              </a:rPr>
              <a:t>：基础设施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</a:rPr>
              <a:t>medicine</a:t>
            </a:r>
            <a:r>
              <a:rPr lang="zh-CN" altLang="en-US" sz="1800" dirty="0">
                <a:solidFill>
                  <a:schemeClr val="bg1"/>
                </a:solidFill>
              </a:rPr>
              <a:t>：医疗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</a:rPr>
              <a:t>shopping</a:t>
            </a:r>
            <a:r>
              <a:rPr lang="zh-CN" altLang="en-US" sz="1800" dirty="0">
                <a:solidFill>
                  <a:schemeClr val="bg1"/>
                </a:solidFill>
              </a:rPr>
              <a:t>：购物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bg1"/>
                </a:solidFill>
              </a:rPr>
              <a:t>siteseeing</a:t>
            </a:r>
            <a:r>
              <a:rPr lang="zh-CN" altLang="en-US" sz="1800" dirty="0">
                <a:solidFill>
                  <a:schemeClr val="bg1"/>
                </a:solidFill>
              </a:rPr>
              <a:t>：景点 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权重 * </a:t>
            </a:r>
            <a:r>
              <a:rPr lang="en-US" altLang="zh-CN" sz="1800" dirty="0">
                <a:solidFill>
                  <a:schemeClr val="bg1"/>
                </a:solidFill>
              </a:rPr>
              <a:t>5)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西安市行政区划：</a:t>
            </a:r>
            <a:r>
              <a:rPr lang="en-US" altLang="zh-CN" dirty="0" err="1"/>
              <a:t>shapefile</a:t>
            </a:r>
            <a:r>
              <a:rPr lang="zh-CN" altLang="en-US" dirty="0"/>
              <a:t>文件，包含西安市各区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代码：</a:t>
            </a:r>
            <a:r>
              <a:rPr lang="en-US" altLang="zh-CN" dirty="0" err="1" smtClean="0"/>
              <a:t>HSAnalysis.ipynb</a:t>
            </a:r>
            <a:r>
              <a:rPr lang="en-US" altLang="zh-CN" dirty="0"/>
              <a:t> &amp; </a:t>
            </a:r>
            <a:r>
              <a:rPr lang="en-US" altLang="zh-CN" dirty="0" smtClean="0"/>
              <a:t>HSAnalysis.py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</a:t>
            </a:r>
            <a:r>
              <a:rPr lang="zh-CN" altLang="en-US" b="1" dirty="0"/>
              <a:t>空间分析 </a:t>
            </a:r>
            <a:r>
              <a:rPr lang="en-US" altLang="zh-CN" b="1" dirty="0"/>
              <a:t>(</a:t>
            </a:r>
            <a:r>
              <a:rPr lang="zh-CN" altLang="en-US" b="1" dirty="0"/>
              <a:t>具有权重的热点分析</a:t>
            </a:r>
            <a:r>
              <a:rPr lang="en-US" altLang="zh-C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3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  <a:r>
              <a:rPr lang="zh-CN" altLang="en-US" dirty="0"/>
              <a:t>：空间分析 </a:t>
            </a:r>
            <a:r>
              <a:rPr lang="en-US" altLang="zh-CN" dirty="0"/>
              <a:t>(</a:t>
            </a:r>
            <a:r>
              <a:rPr lang="zh-CN" altLang="en-US" dirty="0"/>
              <a:t>具有权重的热点分析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814" y="1772816"/>
            <a:ext cx="5258070" cy="3695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4814" y="1340768"/>
            <a:ext cx="6096000" cy="25315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图层文件：</a:t>
            </a:r>
            <a:r>
              <a:rPr lang="en-US" altLang="zh-CN" dirty="0" err="1">
                <a:solidFill>
                  <a:schemeClr val="bg1"/>
                </a:solidFill>
              </a:rPr>
              <a:t>HSSymbols.lyr</a:t>
            </a:r>
            <a:r>
              <a:rPr lang="en-US" altLang="zh-CN" dirty="0">
                <a:solidFill>
                  <a:schemeClr val="bg1"/>
                </a:solidFill>
              </a:rPr>
              <a:t> &amp; </a:t>
            </a:r>
            <a:r>
              <a:rPr lang="en-US" altLang="zh-CN" dirty="0" err="1">
                <a:solidFill>
                  <a:schemeClr val="bg1"/>
                </a:solidFill>
              </a:rPr>
              <a:t>HSSymbols.lyrx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lyr</a:t>
            </a:r>
            <a:r>
              <a:rPr lang="zh-CN" altLang="en-US" dirty="0">
                <a:solidFill>
                  <a:schemeClr val="bg1"/>
                </a:solidFill>
              </a:rPr>
              <a:t>用于在</a:t>
            </a:r>
            <a:r>
              <a:rPr lang="en-US" altLang="zh-CN" dirty="0">
                <a:solidFill>
                  <a:schemeClr val="bg1"/>
                </a:solidFill>
              </a:rPr>
              <a:t>ArcMap</a:t>
            </a:r>
            <a:r>
              <a:rPr lang="zh-CN" altLang="en-US" dirty="0">
                <a:solidFill>
                  <a:schemeClr val="bg1"/>
                </a:solidFill>
              </a:rPr>
              <a:t>中对分析结果的样式进行更新，</a:t>
            </a:r>
            <a:r>
              <a:rPr lang="en-US" altLang="zh-CN" dirty="0" err="1">
                <a:solidFill>
                  <a:schemeClr val="bg1"/>
                </a:solidFill>
              </a:rPr>
              <a:t>lyrx</a:t>
            </a:r>
            <a:r>
              <a:rPr lang="zh-CN" altLang="en-US" dirty="0">
                <a:solidFill>
                  <a:schemeClr val="bg1"/>
                </a:solidFill>
              </a:rPr>
              <a:t>则是在</a:t>
            </a:r>
            <a:r>
              <a:rPr lang="en-US" altLang="zh-CN" dirty="0">
                <a:solidFill>
                  <a:schemeClr val="bg1"/>
                </a:solidFill>
              </a:rPr>
              <a:t>ArcGIS Pro</a:t>
            </a:r>
            <a:r>
              <a:rPr lang="zh-CN" altLang="en-US" dirty="0">
                <a:solidFill>
                  <a:schemeClr val="bg1"/>
                </a:solidFill>
              </a:rPr>
              <a:t>中使用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PS</a:t>
            </a:r>
            <a:r>
              <a:rPr lang="zh-CN" altLang="en-US" dirty="0">
                <a:solidFill>
                  <a:schemeClr val="bg1"/>
                </a:solidFill>
              </a:rPr>
              <a:t>：该分析方式以及权重赋值均没有依据，该练习主要目的是对相关函数与工具的使用，若需要设计分析模型，请参考其他资源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确认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为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创建新环境 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create --name arcpy36 python=3.6.8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安装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ArcGIS Pro</a:t>
            </a:r>
            <a:r>
              <a:rPr lang="zh-CN" altLang="en-US" dirty="0" smtClean="0"/>
              <a:t>必须已安装）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conda install -c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esri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 </a:t>
            </a:r>
            <a:r>
              <a:rPr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宋体" pitchFamily="2" charset="-122"/>
              </a:rPr>
              <a:t>arcpy</a:t>
            </a:r>
            <a:endParaRPr lang="en-US" altLang="zh-CN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宋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附：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ArcPy</a:t>
            </a:r>
            <a:r>
              <a:rPr lang="en-US" altLang="zh-CN" dirty="0" smtClean="0"/>
              <a:t> 3.6 (</a:t>
            </a:r>
            <a:r>
              <a:rPr lang="zh-CN" altLang="en-US" dirty="0" smtClean="0"/>
              <a:t>以</a:t>
            </a:r>
            <a:r>
              <a:rPr lang="en-US" altLang="zh-CN" dirty="0" smtClean="0"/>
              <a:t>ArcGIS Pro2.4</a:t>
            </a:r>
            <a:r>
              <a:rPr lang="zh-CN" altLang="en-US" dirty="0" smtClean="0"/>
              <a:t>为例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3356992"/>
            <a:ext cx="11737304" cy="18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Learn Python the Hard Way</a:t>
            </a:r>
            <a:endParaRPr lang="zh-CN" altLang="en-US" dirty="0"/>
          </a:p>
        </p:txBody>
      </p:sp>
      <p:pic>
        <p:nvPicPr>
          <p:cNvPr id="1026" name="Picture 2" descr="coding school miam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6528048" y="1342793"/>
            <a:ext cx="3864561" cy="47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utorialspan.com/wp-content/uploads/2019/03/best-programming-memes-of-2019-3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5616" r="15439" b="8257"/>
          <a:stretch/>
        </p:blipFill>
        <p:spPr bwMode="auto">
          <a:xfrm>
            <a:off x="1343472" y="1333822"/>
            <a:ext cx="3926717" cy="47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640" y="1326847"/>
            <a:ext cx="6576576" cy="4831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最为流行</a:t>
            </a:r>
            <a:endParaRPr lang="en-US" altLang="zh-CN" dirty="0" smtClean="0"/>
          </a:p>
          <a:p>
            <a:r>
              <a:rPr lang="zh-CN" altLang="en-US" dirty="0" smtClean="0"/>
              <a:t>最为简单</a:t>
            </a:r>
            <a:endParaRPr lang="en-US" altLang="zh-CN" dirty="0" smtClean="0"/>
          </a:p>
          <a:p>
            <a:r>
              <a:rPr lang="zh-CN" altLang="en-US" dirty="0" smtClean="0"/>
              <a:t>功能（库）最多</a:t>
            </a:r>
            <a:endParaRPr lang="en-US" altLang="zh-CN" dirty="0" smtClean="0"/>
          </a:p>
          <a:p>
            <a:r>
              <a:rPr lang="zh-CN" altLang="en-US" dirty="0" smtClean="0"/>
              <a:t>执行最慢 （</a:t>
            </a:r>
            <a:r>
              <a:rPr lang="en-US" altLang="zh-CN" dirty="0" smtClean="0"/>
              <a:t>But who cares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语言对比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818058" y="0"/>
            <a:ext cx="5392694" cy="6858000"/>
            <a:chOff x="6818058" y="0"/>
            <a:chExt cx="539269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058" y="0"/>
              <a:ext cx="5392694" cy="638132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18058" y="6381329"/>
              <a:ext cx="5392694" cy="4766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PYPL </a:t>
              </a:r>
              <a:r>
                <a:rPr lang="en-US" altLang="zh-CN" dirty="0" err="1">
                  <a:solidFill>
                    <a:schemeClr val="bg1"/>
                  </a:solidFill>
                  <a:latin typeface="Helvetica Neue"/>
                </a:rPr>
                <a:t>PopularitY</a:t>
              </a:r>
              <a:r>
                <a:rPr lang="en-US" altLang="zh-CN" dirty="0">
                  <a:solidFill>
                    <a:schemeClr val="bg1"/>
                  </a:solidFill>
                  <a:latin typeface="Helvetica Neue"/>
                </a:rPr>
                <a:t> of Programming Language</a:t>
              </a:r>
              <a:endParaRPr lang="en-US" altLang="zh-CN" b="0" i="0" dirty="0">
                <a:solidFill>
                  <a:schemeClr val="bg1"/>
                </a:solidFill>
                <a:effectLst/>
                <a:latin typeface="Helvetica Neue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69705" y="918107"/>
              <a:ext cx="4889399" cy="4021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363" y="800798"/>
            <a:ext cx="8803387" cy="5639289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89" y="0"/>
            <a:ext cx="2831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602486"/>
            <a:ext cx="5527695" cy="39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站点包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40" y="2235277"/>
            <a:ext cx="8064896" cy="422968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251CF5D-C61C-477C-BFAF-29D98C80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684" y="1247304"/>
            <a:ext cx="8144914" cy="4142072"/>
          </a:xfrm>
          <a:prstGeom prst="rect">
            <a:avLst/>
          </a:prstGeom>
        </p:spPr>
      </p:pic>
      <p:sp>
        <p:nvSpPr>
          <p:cNvPr id="8" name="波形 7"/>
          <p:cNvSpPr/>
          <p:nvPr/>
        </p:nvSpPr>
        <p:spPr>
          <a:xfrm>
            <a:off x="78488" y="1484784"/>
            <a:ext cx="2088232" cy="1800200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/>
              <a:t>2019.9.5</a:t>
            </a:r>
            <a:endParaRPr lang="zh-CN" altLang="en-US" dirty="0"/>
          </a:p>
        </p:txBody>
      </p:sp>
      <p:sp>
        <p:nvSpPr>
          <p:cNvPr id="9" name="波形 8"/>
          <p:cNvSpPr/>
          <p:nvPr/>
        </p:nvSpPr>
        <p:spPr>
          <a:xfrm>
            <a:off x="9951968" y="576280"/>
            <a:ext cx="2088232" cy="1800200"/>
          </a:xfrm>
          <a:prstGeom prst="wav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访问日期：</a:t>
            </a:r>
            <a:r>
              <a:rPr lang="en-US" altLang="zh-CN" dirty="0" smtClean="0"/>
              <a:t>2018.7.17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36969" y="551342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49770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54013" y="552775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427802</a:t>
            </a:r>
          </a:p>
        </p:txBody>
      </p:sp>
      <p:sp>
        <p:nvSpPr>
          <p:cNvPr id="12" name="矩形 11"/>
          <p:cNvSpPr/>
          <p:nvPr/>
        </p:nvSpPr>
        <p:spPr>
          <a:xfrm>
            <a:off x="6348070" y="551342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748572</a:t>
            </a:r>
          </a:p>
        </p:txBody>
      </p:sp>
      <p:sp>
        <p:nvSpPr>
          <p:cNvPr id="13" name="矩形 12"/>
          <p:cNvSpPr/>
          <p:nvPr/>
        </p:nvSpPr>
        <p:spPr>
          <a:xfrm>
            <a:off x="8273132" y="55277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81888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351584" y="5157192"/>
            <a:ext cx="2088232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357026" y="5203765"/>
            <a:ext cx="2088232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430484" y="5181736"/>
            <a:ext cx="2088232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8272869" y="5230042"/>
            <a:ext cx="2088232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2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运行效率：</a:t>
            </a:r>
            <a:r>
              <a:rPr lang="en-US" altLang="zh-CN" dirty="0"/>
              <a:t>3.x</a:t>
            </a:r>
            <a:r>
              <a:rPr lang="zh-CN" altLang="en-US" dirty="0"/>
              <a:t>推出至今</a:t>
            </a:r>
            <a:r>
              <a:rPr lang="zh-CN" altLang="en-US" dirty="0" smtClean="0"/>
              <a:t>十</a:t>
            </a:r>
            <a:r>
              <a:rPr lang="zh-CN" altLang="en-US" dirty="0"/>
              <a:t>一</a:t>
            </a:r>
            <a:r>
              <a:rPr lang="zh-CN" altLang="en-US" dirty="0" smtClean="0"/>
              <a:t>年</a:t>
            </a:r>
            <a:r>
              <a:rPr lang="zh-CN" altLang="en-US" dirty="0"/>
              <a:t>，其运行效率</a:t>
            </a:r>
            <a:r>
              <a:rPr lang="zh-CN" altLang="en-US" strike="sngStrike" dirty="0"/>
              <a:t>已经</a:t>
            </a:r>
            <a:r>
              <a:rPr lang="zh-CN" altLang="en-US" strike="sngStrike" dirty="0" smtClean="0"/>
              <a:t>优于</a:t>
            </a:r>
            <a:r>
              <a:rPr lang="zh-CN" altLang="en-US" dirty="0" smtClean="0"/>
              <a:t>依旧没超过</a:t>
            </a:r>
            <a:r>
              <a:rPr lang="en-US" altLang="zh-CN" dirty="0" smtClean="0"/>
              <a:t>2.7</a:t>
            </a:r>
          </a:p>
          <a:p>
            <a:r>
              <a:rPr lang="zh-CN" altLang="en-US" dirty="0" smtClean="0"/>
              <a:t>生命周期：</a:t>
            </a:r>
            <a:r>
              <a:rPr lang="en-US" altLang="zh-CN" dirty="0" smtClean="0"/>
              <a:t>2.x</a:t>
            </a:r>
            <a:r>
              <a:rPr lang="zh-CN" altLang="en-US" dirty="0" smtClean="0"/>
              <a:t>将在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年一月停止维护 </a:t>
            </a:r>
            <a:r>
              <a:rPr lang="en-US" altLang="zh-CN" dirty="0">
                <a:hlinkClick r:id="rId3"/>
              </a:rPr>
              <a:t>https://pythonclock.org/</a:t>
            </a:r>
            <a:endParaRPr lang="en-US" altLang="zh-CN" dirty="0"/>
          </a:p>
          <a:p>
            <a:r>
              <a:rPr lang="zh-CN" altLang="en-US" dirty="0"/>
              <a:t>第三方站点包：</a:t>
            </a:r>
            <a:r>
              <a:rPr lang="en-US" altLang="zh-CN" dirty="0"/>
              <a:t>3.x</a:t>
            </a:r>
            <a:r>
              <a:rPr lang="zh-CN" altLang="en-US" dirty="0"/>
              <a:t>兼容率持续</a:t>
            </a:r>
            <a:r>
              <a:rPr lang="zh-CN" altLang="en-US" dirty="0" smtClean="0"/>
              <a:t>增高</a:t>
            </a:r>
            <a:r>
              <a:rPr lang="zh-CN" altLang="en-US" dirty="0"/>
              <a:t>，多个</a:t>
            </a:r>
            <a:r>
              <a:rPr lang="en-US" altLang="zh-CN" dirty="0"/>
              <a:t>python</a:t>
            </a:r>
            <a:r>
              <a:rPr lang="zh-CN" altLang="en-US" dirty="0"/>
              <a:t>项目宣布停止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2.x</a:t>
            </a:r>
            <a:r>
              <a:rPr lang="zh-CN" altLang="en-US" dirty="0" smtClean="0"/>
              <a:t>  </a:t>
            </a:r>
            <a:r>
              <a:rPr lang="en-US" altLang="zh-CN" dirty="0">
                <a:hlinkClick r:id="rId4"/>
              </a:rPr>
              <a:t>http://py3readiness.org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其它</a:t>
            </a:r>
            <a:r>
              <a:rPr lang="en-US" altLang="zh-CN" dirty="0"/>
              <a:t>3.x</a:t>
            </a:r>
            <a:r>
              <a:rPr lang="zh-CN" altLang="en-US" dirty="0"/>
              <a:t>与</a:t>
            </a:r>
            <a:r>
              <a:rPr lang="en-US" altLang="zh-CN" dirty="0"/>
              <a:t>2.x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更好的支持</a:t>
            </a:r>
            <a:r>
              <a:rPr lang="en-US" altLang="zh-CN" sz="1800" dirty="0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支持函数注释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支持异常链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支持关键字参数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>
                <a:solidFill>
                  <a:schemeClr val="bg1"/>
                </a:solidFill>
              </a:rPr>
              <a:t>print</a:t>
            </a:r>
            <a:r>
              <a:rPr lang="zh-CN" altLang="en-US" sz="1800" dirty="0">
                <a:solidFill>
                  <a:schemeClr val="bg1"/>
                </a:solidFill>
              </a:rPr>
              <a:t>作为函数而非语句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…..</a:t>
            </a:r>
          </a:p>
          <a:p>
            <a:pPr marL="159836" lvl="1" indent="0">
              <a:buNone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https://docs.python.org/3/whatsnew/3.0.html</a:t>
            </a:r>
            <a:endParaRPr lang="en-US" altLang="zh-CN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版本选择 </a:t>
            </a:r>
            <a:r>
              <a:rPr lang="en-US" altLang="zh-CN" dirty="0" smtClean="0"/>
              <a:t>2.x V.S. 3.x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536160" y="2928272"/>
            <a:ext cx="4655840" cy="2732976"/>
            <a:chOff x="5231904" y="1988840"/>
            <a:chExt cx="3696084" cy="19774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988840"/>
              <a:ext cx="3696084" cy="1977404"/>
            </a:xfrm>
            <a:prstGeom prst="rect">
              <a:avLst/>
            </a:prstGeom>
          </p:spPr>
        </p:pic>
        <p:sp>
          <p:nvSpPr>
            <p:cNvPr id="8" name="五角星 7"/>
            <p:cNvSpPr/>
            <p:nvPr/>
          </p:nvSpPr>
          <p:spPr>
            <a:xfrm rot="1832612">
              <a:off x="7896200" y="2492896"/>
              <a:ext cx="72008" cy="72008"/>
            </a:xfrm>
            <a:prstGeom prst="star5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51784" y="1556792"/>
            <a:ext cx="3971152" cy="3191131"/>
            <a:chOff x="2207568" y="1689179"/>
            <a:chExt cx="3971152" cy="31911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/>
            <a:stretch/>
          </p:blipFill>
          <p:spPr>
            <a:xfrm>
              <a:off x="2207568" y="2360576"/>
              <a:ext cx="3267239" cy="2519734"/>
            </a:xfrm>
            <a:prstGeom prst="rect">
              <a:avLst/>
            </a:prstGeom>
          </p:spPr>
        </p:pic>
        <p:sp>
          <p:nvSpPr>
            <p:cNvPr id="11" name="圆角矩形标注 10"/>
            <p:cNvSpPr/>
            <p:nvPr/>
          </p:nvSpPr>
          <p:spPr>
            <a:xfrm>
              <a:off x="4306512" y="1689179"/>
              <a:ext cx="1872208" cy="914714"/>
            </a:xfrm>
            <a:prstGeom prst="wedgeRoundRectCallout">
              <a:avLst>
                <a:gd name="adj1" fmla="val -77289"/>
                <a:gd name="adj2" fmla="val 60425"/>
                <a:gd name="adj3" fmla="val 16667"/>
              </a:avLst>
            </a:prstGeom>
            <a:solidFill>
              <a:srgbClr val="FEE05E"/>
            </a:solidFill>
            <a:ln>
              <a:solidFill>
                <a:srgbClr val="4383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肯定要选</a:t>
              </a:r>
              <a:r>
                <a:rPr lang="en-US" altLang="zh-CN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3.x</a:t>
              </a:r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啊！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7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安装 （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800689"/>
              </p:ext>
            </p:extLst>
          </p:nvPr>
        </p:nvGraphicFramePr>
        <p:xfrm>
          <a:off x="397945" y="1844824"/>
          <a:ext cx="11302678" cy="418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6007">
                  <a:extLst>
                    <a:ext uri="{9D8B030D-6E8A-4147-A177-3AD203B41FA5}">
                      <a16:colId xmlns:a16="http://schemas.microsoft.com/office/drawing/2014/main" val="1997660266"/>
                    </a:ext>
                  </a:extLst>
                </a:gridCol>
                <a:gridCol w="6036671">
                  <a:extLst>
                    <a:ext uri="{9D8B030D-6E8A-4147-A177-3AD203B41FA5}">
                      <a16:colId xmlns:a16="http://schemas.microsoft.com/office/drawing/2014/main" val="3719299286"/>
                    </a:ext>
                  </a:extLst>
                </a:gridCol>
              </a:tblGrid>
              <a:tr h="5995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传统方式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Anaconda (Python </a:t>
                      </a:r>
                      <a:r>
                        <a:rPr lang="zh-CN" altLang="en-US" dirty="0" smtClean="0"/>
                        <a:t>发行版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494509"/>
                  </a:ext>
                </a:extLst>
              </a:tr>
              <a:tr h="103480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官网下载安装包：</a:t>
                      </a:r>
                      <a:r>
                        <a:rPr lang="en-US" altLang="zh-CN" dirty="0" smtClean="0">
                          <a:hlinkClick r:id="rId3"/>
                        </a:rPr>
                        <a:t>https://www.python.org/downloads/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官网下载安装包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下载比较慢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zh-CN" altLang="en-US" dirty="0" smtClean="0"/>
                        <a:t>：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>
                          <a:hlinkClick r:id="rId4"/>
                        </a:rPr>
                        <a:t>https://www.anaconda.com/distribution/</a:t>
                      </a:r>
                      <a:r>
                        <a:rPr lang="en-US" altLang="zh-CN" baseline="0" dirty="0" smtClean="0"/>
                        <a:t> </a:t>
                      </a:r>
                    </a:p>
                    <a:p>
                      <a:r>
                        <a:rPr lang="zh-CN" altLang="en-US" dirty="0" smtClean="0"/>
                        <a:t>清华大学开源软件镜像站</a:t>
                      </a:r>
                      <a:r>
                        <a:rPr lang="en-US" altLang="zh-CN" dirty="0" smtClean="0"/>
                        <a:t>: </a:t>
                      </a:r>
                      <a:r>
                        <a:rPr lang="en-US" altLang="zh-CN" dirty="0" smtClean="0">
                          <a:hlinkClick r:id="rId5"/>
                        </a:rPr>
                        <a:t>https://mirrors.tuna.tsinghua.edu.cn/anaconda/archive/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141933"/>
                  </a:ext>
                </a:extLst>
              </a:tr>
              <a:tr h="5995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027713"/>
                  </a:ext>
                </a:extLst>
              </a:tr>
              <a:tr h="5995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添加环境变量 （安装时可选）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创建环境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127157"/>
                  </a:ext>
                </a:extLst>
              </a:tr>
              <a:tr h="5995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</a:t>
                      </a:r>
                      <a:r>
                        <a:rPr lang="en-US" altLang="zh-CN" dirty="0" smtClean="0"/>
                        <a:t>IDE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>
                          <a:hlinkClick r:id="rId6"/>
                        </a:rPr>
                        <a:t>VS code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smtClean="0">
                          <a:hlinkClick r:id="rId7"/>
                        </a:rPr>
                        <a:t>Sublime</a:t>
                      </a:r>
                      <a:r>
                        <a:rPr lang="en-US" altLang="zh-CN" baseline="0" dirty="0" smtClean="0"/>
                        <a:t>, </a:t>
                      </a:r>
                      <a:r>
                        <a:rPr lang="en-US" altLang="zh-CN" baseline="0" dirty="0" smtClean="0">
                          <a:hlinkClick r:id="rId8"/>
                        </a:rPr>
                        <a:t>PyCharm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安装</a:t>
                      </a:r>
                      <a:r>
                        <a:rPr lang="en-US" altLang="zh-CN" dirty="0" smtClean="0"/>
                        <a:t>IDE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>
                          <a:hlinkClick r:id="rId6"/>
                        </a:rPr>
                        <a:t>VS code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smtClean="0">
                          <a:hlinkClick r:id="rId7"/>
                        </a:rPr>
                        <a:t>Sublime</a:t>
                      </a:r>
                      <a:r>
                        <a:rPr lang="en-US" altLang="zh-CN" baseline="0" dirty="0" smtClean="0"/>
                        <a:t>, </a:t>
                      </a:r>
                      <a:r>
                        <a:rPr lang="en-US" altLang="zh-CN" baseline="0" dirty="0" smtClean="0">
                          <a:hlinkClick r:id="rId8"/>
                        </a:rPr>
                        <a:t>PyCharm</a:t>
                      </a:r>
                      <a:r>
                        <a:rPr lang="zh-CN" altLang="en-US" baseline="0" dirty="0" smtClean="0"/>
                        <a:t> （可选步骤）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75718"/>
                  </a:ext>
                </a:extLst>
              </a:tr>
              <a:tr h="5995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开始写代码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开始写代码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68350"/>
                  </a:ext>
                </a:extLst>
              </a:tr>
            </a:tbl>
          </a:graphicData>
        </a:graphic>
      </p:graphicFrame>
      <p:sp>
        <p:nvSpPr>
          <p:cNvPr id="9" name="爆炸形 1 8"/>
          <p:cNvSpPr/>
          <p:nvPr/>
        </p:nvSpPr>
        <p:spPr>
          <a:xfrm>
            <a:off x="9048328" y="234351"/>
            <a:ext cx="3000333" cy="2247219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推荐</a:t>
            </a:r>
            <a:r>
              <a:rPr lang="en-US" altLang="zh-CN" dirty="0">
                <a:solidFill>
                  <a:schemeClr val="bg1"/>
                </a:solidFill>
              </a:rPr>
              <a:t>Anaconda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3570" y="2057051"/>
            <a:ext cx="10371428" cy="3761905"/>
            <a:chOff x="910286" y="1548047"/>
            <a:chExt cx="10371428" cy="37619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286" y="1548047"/>
              <a:ext cx="10371428" cy="376190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99456" y="2780928"/>
              <a:ext cx="4752528" cy="230425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7945" y="1034794"/>
            <a:ext cx="7858295" cy="2042909"/>
            <a:chOff x="397945" y="1034794"/>
            <a:chExt cx="7858295" cy="2042909"/>
          </a:xfrm>
        </p:grpSpPr>
        <p:sp>
          <p:nvSpPr>
            <p:cNvPr id="2" name="下箭头 1"/>
            <p:cNvSpPr/>
            <p:nvPr/>
          </p:nvSpPr>
          <p:spPr>
            <a:xfrm>
              <a:off x="2423592" y="1724008"/>
              <a:ext cx="360040" cy="1353695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945" y="1034794"/>
              <a:ext cx="7858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建议：如果只安装了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ArcGIS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桌面（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ArcMap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），不包括</a:t>
              </a:r>
              <a:r>
                <a:rPr lang="en-US" altLang="zh-CN" dirty="0">
                  <a:solidFill>
                    <a:schemeClr val="bg1"/>
                  </a:solidFill>
                  <a:hlinkClick r:id="rId10"/>
                </a:rPr>
                <a:t>Background </a:t>
              </a:r>
              <a:r>
                <a:rPr lang="en-US" altLang="zh-CN" dirty="0" err="1">
                  <a:solidFill>
                    <a:schemeClr val="bg1"/>
                  </a:solidFill>
                  <a:hlinkClick r:id="rId10"/>
                </a:rPr>
                <a:t>Geoprocessing</a:t>
              </a:r>
              <a:r>
                <a:rPr lang="en-US" altLang="zh-CN" dirty="0">
                  <a:solidFill>
                    <a:schemeClr val="bg1"/>
                  </a:solidFill>
                  <a:hlinkClick r:id="rId10"/>
                </a:rPr>
                <a:t> (64-bit</a:t>
              </a:r>
              <a:r>
                <a:rPr lang="en-US" altLang="zh-CN" dirty="0" smtClean="0">
                  <a:solidFill>
                    <a:schemeClr val="bg1"/>
                  </a:solidFill>
                  <a:hlinkClick r:id="rId10"/>
                </a:rPr>
                <a:t>)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，下载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32Bit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。其他情况，下载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64Bit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3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6360" y="1268760"/>
            <a:ext cx="11138272" cy="4799321"/>
          </a:xfrm>
        </p:spPr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也会随之安装。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用于对包、依赖包、及环境管理。</a:t>
            </a:r>
            <a:endParaRPr lang="en-US" altLang="zh-CN" dirty="0" smtClean="0"/>
          </a:p>
          <a:p>
            <a:r>
              <a:rPr lang="zh-CN" altLang="en-US" dirty="0" smtClean="0"/>
              <a:t>默认环境为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。一般来说，我们不去使用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，而是去创建新的环境来进行开发、测试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Question</a:t>
            </a:r>
            <a:r>
              <a:rPr lang="zh-CN" altLang="en-US" dirty="0" smtClean="0"/>
              <a:t>：要不要将</a:t>
            </a:r>
            <a:r>
              <a:rPr lang="en-US" altLang="zh-CN" dirty="0" smtClean="0"/>
              <a:t>Conda</a:t>
            </a:r>
            <a:r>
              <a:rPr lang="zh-CN" altLang="en-US" dirty="0" smtClean="0"/>
              <a:t>添加为环境变量呢？</a:t>
            </a:r>
            <a:endParaRPr lang="en-US" altLang="zh-CN" dirty="0" smtClean="0"/>
          </a:p>
          <a:p>
            <a:r>
              <a:rPr lang="en-US" altLang="zh-CN" dirty="0" smtClean="0"/>
              <a:t>Answer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 depends.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如果你不懂环境变量是什么，大概率是添加为环境变量并不会对你的电脑以及软件造成什么影响。那还是配吧。但一定去了解一下环境变量是什么。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如果之前配置过别的一些和</a:t>
            </a:r>
            <a:r>
              <a:rPr lang="en-US" altLang="zh-CN" dirty="0" smtClean="0"/>
              <a:t>Python/R</a:t>
            </a:r>
            <a:r>
              <a:rPr lang="zh-CN" altLang="en-US" dirty="0" smtClean="0"/>
              <a:t>相关的环境，那最好不配置，因为可能会污染你其他应用的环境。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 smtClean="0"/>
              <a:t>其他情况，可以配置，毕竟配置完了使用起来会很方便 （懒癌患者必备）。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Conda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5317074"/>
            <a:ext cx="3623792" cy="7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7351</TotalTime>
  <Words>2404</Words>
  <Application>Microsoft Office PowerPoint</Application>
  <PresentationFormat>宽屏</PresentationFormat>
  <Paragraphs>412</Paragraphs>
  <Slides>47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Gulim</vt:lpstr>
      <vt:lpstr>Helvetica Neue</vt:lpstr>
      <vt:lpstr>Lucida Grande</vt:lpstr>
      <vt:lpstr>ＭＳ Ｐゴシック</vt:lpstr>
      <vt:lpstr>方正姚体</vt:lpstr>
      <vt:lpstr>黑体</vt:lpstr>
      <vt:lpstr>华文中宋</vt:lpstr>
      <vt:lpstr>宋体</vt:lpstr>
      <vt:lpstr>微软雅黑</vt:lpstr>
      <vt:lpstr>Arial</vt:lpstr>
      <vt:lpstr>Calibri</vt:lpstr>
      <vt:lpstr>Consolas</vt:lpstr>
      <vt:lpstr>Franklin Gothic Book</vt:lpstr>
      <vt:lpstr>Franklin Gothic Medium</vt:lpstr>
      <vt:lpstr>Times New Roman</vt:lpstr>
      <vt:lpstr>Wingdings</vt:lpstr>
      <vt:lpstr>Office 主题</vt:lpstr>
      <vt:lpstr>PowerPoint 演示文稿</vt:lpstr>
      <vt:lpstr>Python for GIS基础</vt:lpstr>
      <vt:lpstr>每个人都能使用的计算机编程语言</vt:lpstr>
      <vt:lpstr>Python 特点</vt:lpstr>
      <vt:lpstr>语言对比</vt:lpstr>
      <vt:lpstr>Python站点包</vt:lpstr>
      <vt:lpstr>版本选择 2.x V.S. 3.x</vt:lpstr>
      <vt:lpstr>Python 安装 （Windows）</vt:lpstr>
      <vt:lpstr>Conda的使用</vt:lpstr>
      <vt:lpstr>Conda &amp; 环境变量</vt:lpstr>
      <vt:lpstr>数据科学常用站点包</vt:lpstr>
      <vt:lpstr>GIS常用站点包</vt:lpstr>
      <vt:lpstr>练习1：空间数据可视化</vt:lpstr>
      <vt:lpstr>练习1：空间数据可视化</vt:lpstr>
      <vt:lpstr>练习1：空间数据可视化</vt:lpstr>
      <vt:lpstr>Python for GIS</vt:lpstr>
      <vt:lpstr>Python in ArcGIS</vt:lpstr>
      <vt:lpstr>Python站点包</vt:lpstr>
      <vt:lpstr>ArcPy &amp; ArcGIS API for Python : </vt:lpstr>
      <vt:lpstr>ArcPy的发展历程</vt:lpstr>
      <vt:lpstr>ArcPy核心功能</vt:lpstr>
      <vt:lpstr>ArcPy及其核心模块 (Desktop &amp; Pro)</vt:lpstr>
      <vt:lpstr>ArcPy函数</vt:lpstr>
      <vt:lpstr>ArcPy常用函数 – Cursor (游标)</vt:lpstr>
      <vt:lpstr>arcpy.SearchCursor()</vt:lpstr>
      <vt:lpstr>ArcPy常用函数 – Describe (描述数据)</vt:lpstr>
      <vt:lpstr>ArcPy常用函数 – ListXXX (列出数据)</vt:lpstr>
      <vt:lpstr>ArcPy访问GP工具</vt:lpstr>
      <vt:lpstr>ArcPy类</vt:lpstr>
      <vt:lpstr>Python在ArcGIS中的使用</vt:lpstr>
      <vt:lpstr>1.字段计算器及部分其它工具的计算模块</vt:lpstr>
      <vt:lpstr>2. 当前工作环境下进行地理处理 （python window） </vt:lpstr>
      <vt:lpstr>3.运行独立脚本进行地理处理</vt:lpstr>
      <vt:lpstr>4.制作成GeoProcessing工具 </vt:lpstr>
      <vt:lpstr>举好多个栗子</vt:lpstr>
      <vt:lpstr>练习2. 使用字段计算器</vt:lpstr>
      <vt:lpstr>练习2. 使用字段计算器</vt:lpstr>
      <vt:lpstr>练习3. Anaconda添加ArcPy 2.7 (以ArcGIS Desktop10.7为例)</vt:lpstr>
      <vt:lpstr>练习3. Anaconda添加ArcPy 2.7 (以ArcGIS Desktop10.7为例)</vt:lpstr>
      <vt:lpstr>练习3. Anaconda添加ArcPy 2.7 (以ArcGIS Desktop10.7为例)</vt:lpstr>
      <vt:lpstr>练习4. XY 表转点（CSV/TXT逗号分隔值格式）</vt:lpstr>
      <vt:lpstr>练习5. 批量导入GeoJson</vt:lpstr>
      <vt:lpstr>练习6：空间分析 (具有权重的热点分析)</vt:lpstr>
      <vt:lpstr>练习6：空间分析 (具有权重的热点分析)</vt:lpstr>
      <vt:lpstr>附：Anaconda添加ArcPy 3.6 (以ArcGIS Pro2.4为例)</vt:lpstr>
      <vt:lpstr>Learn Python the Hard Way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 Xuanbei</cp:lastModifiedBy>
  <cp:revision>803</cp:revision>
  <cp:lastPrinted>1601-01-01T00:00:00Z</cp:lastPrinted>
  <dcterms:created xsi:type="dcterms:W3CDTF">1601-01-01T00:00:00Z</dcterms:created>
  <dcterms:modified xsi:type="dcterms:W3CDTF">2019-09-14T15:45:42Z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